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2"/>
  </p:notesMasterIdLst>
  <p:handoutMasterIdLst>
    <p:handoutMasterId r:id="rId13"/>
  </p:handoutMasterIdLst>
  <p:sldIdLst>
    <p:sldId id="330" r:id="rId5"/>
    <p:sldId id="875" r:id="rId6"/>
    <p:sldId id="852" r:id="rId7"/>
    <p:sldId id="853" r:id="rId8"/>
    <p:sldId id="876" r:id="rId9"/>
    <p:sldId id="877" r:id="rId10"/>
    <p:sldId id="866" r:id="rId11"/>
  </p:sldIdLst>
  <p:sldSz cx="9144000" cy="6858000" type="screen4x3"/>
  <p:notesSz cx="6797675" cy="9926638"/>
  <p:defaultTextStyle>
    <a:defPPr>
      <a:defRPr lang="pt-PT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14288203" initials="1" lastIdx="83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  <a:srgbClr val="FF9900"/>
    <a:srgbClr val="3366CC"/>
    <a:srgbClr val="FF0D0D"/>
    <a:srgbClr val="CC0000"/>
    <a:srgbClr val="740000"/>
    <a:srgbClr val="996633"/>
    <a:srgbClr val="9900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FD2869C-2E72-272F-6F1A-EACE89AE1C07}" v="63" dt="2025-01-11T23:12:01.737"/>
    <p1510:client id="{8EC7EFEF-0D48-C7EF-146C-9C23FAF68FBF}" v="23" dt="2025-01-13T17:19:50.508"/>
    <p1510:client id="{926A3704-F97A-2071-BBAD-286A9DA2FAB1}" v="737" dt="2025-01-13T17:54:15.030"/>
    <p1510:client id="{94323531-5F4A-5217-F2C9-5F49BDBCE53C}" v="138" dt="2025-01-11T23:18:15.308"/>
    <p1510:client id="{BC99DC75-FC80-0484-E91D-A3F3B21CDE69}" v="10" dt="2025-01-11T23:03:41.723"/>
    <p1510:client id="{E37B6C92-06E3-06E0-D91C-10B964B27084}" v="13" dt="2025-01-13T17:23:15.520"/>
    <p1510:client id="{FA3DA529-0FED-E49D-F80F-AAF269B9C32F}" v="41" dt="2025-01-11T23:26:58.90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Destaqu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Sem Estilo, Sem Grelh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Sem Estilo, Tabela com Grelh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1E4AEA4-8DFA-4A89-87EB-49C32662AFE0}" styleName="Estilo Médio 2 - Destaqu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Estilo Mé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D7B26C5-4107-4FEC-AEDC-1716B250A1EF}" styleName="Estilo Claro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3C2FFA5D-87B4-456A-9821-1D502468CF0F}" styleName="Estilo com Tema 1 - Destaque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5DA37D80-6434-44D0-A028-1B22A696006F}" styleName="Estilo Claro 3 - Destaque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FABFCF23-3B69-468F-B69F-88F6DE6A72F2}" styleName="Estilo Médio 1 - Destaque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10A1B5D5-9B99-4C35-A422-299274C87663}" styleName="Estilo Médio 1 - Destaque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8A107856-5554-42FB-B03E-39F5DBC370BA}" styleName="Estilo Médio 4 - Destaque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69CF1AB2-1976-4502-BF36-3FF5EA218861}" styleName="Estilo Médio 4 - Destaqu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F5AB1C69-6EDB-4FF4-983F-18BD219EF322}" styleName="Estilo Médio 2 - Ênfase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93296810-A885-4BE3-A3E7-6D5BEEA58F35}" styleName="Estilo Médio 2 - Ênfase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0" d="100"/>
          <a:sy n="80" d="100"/>
        </p:scale>
        <p:origin x="1522" y="6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handoutMaster" Target="handoutMasters/handout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15AA3D41-9405-4A5F-810B-FCDF4A1E8D1C}" type="datetimeFigureOut">
              <a:rPr lang="pt-PT"/>
              <a:pPr>
                <a:defRPr/>
              </a:pPr>
              <a:t>24/01/2025</a:t>
            </a:fld>
            <a:endParaRPr lang="pt-PT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2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3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D9B92A57-8473-4393-BBC2-C8505CAC45A3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65D41FED-D002-495E-A1C0-5F937716B8F4}" type="datetimeFigureOut">
              <a:rPr lang="pt-PT"/>
              <a:pPr>
                <a:defRPr/>
              </a:pPr>
              <a:t>24/01/2025</a:t>
            </a:fld>
            <a:endParaRPr lang="pt-PT"/>
          </a:p>
        </p:txBody>
      </p:sp>
      <p:sp>
        <p:nvSpPr>
          <p:cNvPr id="4" name="Marcador de Posição da Imagem do Diapositivo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pt-PT" noProof="0"/>
          </a:p>
        </p:txBody>
      </p:sp>
      <p:sp>
        <p:nvSpPr>
          <p:cNvPr id="5" name="Marcador de Posição de Notas 4"/>
          <p:cNvSpPr>
            <a:spLocks noGrp="1"/>
          </p:cNvSpPr>
          <p:nvPr>
            <p:ph type="body" sz="quarter" idx="3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 noProof="0"/>
              <a:t>Clique para editar os estilos</a:t>
            </a:r>
          </a:p>
          <a:p>
            <a:pPr lvl="1"/>
            <a:r>
              <a:rPr lang="pt-PT" noProof="0"/>
              <a:t>Segundo nível</a:t>
            </a:r>
          </a:p>
          <a:p>
            <a:pPr lvl="2"/>
            <a:r>
              <a:rPr lang="pt-PT" noProof="0"/>
              <a:t>Terceiro nível</a:t>
            </a:r>
          </a:p>
          <a:p>
            <a:pPr lvl="3"/>
            <a:r>
              <a:rPr lang="pt-PT" noProof="0"/>
              <a:t>Quarto nível</a:t>
            </a:r>
          </a:p>
          <a:p>
            <a:pPr lvl="4"/>
            <a:r>
              <a:rPr lang="pt-PT" noProof="0"/>
              <a:t>Quinto nível</a:t>
            </a:r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4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5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54372EB2-13B7-4DEA-931A-B66BF3A2CFB3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3251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pt-PT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F0D2E7DD-F29D-4310-90B5-586122B45928}" type="slidenum">
              <a:rPr lang="pt-PT" smtClean="0"/>
              <a:pPr>
                <a:defRPr/>
              </a:pPr>
              <a:t>4</a:t>
            </a:fld>
            <a:endParaRPr lang="pt-PT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3251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pt-PT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F0D2E7DD-F29D-4310-90B5-586122B45928}" type="slidenum">
              <a:rPr lang="pt-PT" smtClean="0"/>
              <a:pPr>
                <a:defRPr/>
              </a:pPr>
              <a:t>5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35800638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3251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pt-PT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F0D2E7DD-F29D-4310-90B5-586122B45928}" type="slidenum">
              <a:rPr lang="pt-PT" smtClean="0"/>
              <a:pPr>
                <a:defRPr/>
              </a:pPr>
              <a:t>6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10487353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3491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pt-PT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23F5C382-39D6-45CB-BC85-A2E49A6CA54D}" type="slidenum">
              <a:rPr lang="pt-PT" smtClean="0"/>
              <a:pPr>
                <a:defRPr/>
              </a:pPr>
              <a:t>7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48243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PT"/>
              <a:t>Faça clique para editar o estilo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E13D9C-044B-48D1-B744-1CEEA78D754C}" type="datetimeFigureOut">
              <a:rPr lang="pt-PT"/>
              <a:pPr>
                <a:defRPr/>
              </a:pPr>
              <a:t>24/01/2025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9C6136-EA5C-4D9C-B144-C07F727E061A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838315-1773-46A9-8A1F-70DF58535149}" type="datetimeFigureOut">
              <a:rPr lang="pt-PT"/>
              <a:pPr>
                <a:defRPr/>
              </a:pPr>
              <a:t>24/01/2025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E3CE9D-D925-41D4-A6E5-063B6D1E3AC9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0738EC-E61C-40D4-B65A-EEC8E4A01979}" type="datetimeFigureOut">
              <a:rPr lang="pt-PT"/>
              <a:pPr>
                <a:defRPr/>
              </a:pPr>
              <a:t>24/01/2025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96965B-AFA9-42DC-A6AB-0BC1F2C58D72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c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7DD747-B20B-4452-AB4A-70A660C9705F}" type="datetimeFigureOut">
              <a:rPr lang="pt-PT"/>
              <a:pPr>
                <a:defRPr/>
              </a:pPr>
              <a:t>24/01/2025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C0D899-0850-4231-B9B6-8DAF135F85B3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/>
              <a:t>Clique para editar os estilos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4BF75E-76F2-4D97-BA79-24B8355F9CCE}" type="datetimeFigureOut">
              <a:rPr lang="pt-PT"/>
              <a:pPr>
                <a:defRPr/>
              </a:pPr>
              <a:t>24/01/2025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10A0C4-5159-4E35-9D38-C4E033296092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e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5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5C57B1-4B09-4D38-A0FF-2DDE4942B380}" type="datetimeFigureOut">
              <a:rPr lang="pt-PT"/>
              <a:pPr>
                <a:defRPr/>
              </a:pPr>
              <a:t>24/01/2025</a:t>
            </a:fld>
            <a:endParaRPr lang="pt-PT"/>
          </a:p>
        </p:txBody>
      </p:sp>
      <p:sp>
        <p:nvSpPr>
          <p:cNvPr id="6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7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DE4FDB-98AB-46BA-BCE6-32680919A9B6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/>
              <a:t>Clique para editar os estilos</a:t>
            </a:r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5" name="Marcador de Posição do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/>
              <a:t>Clique para editar os estilos</a:t>
            </a:r>
          </a:p>
        </p:txBody>
      </p:sp>
      <p:sp>
        <p:nvSpPr>
          <p:cNvPr id="6" name="Marcador de Posição de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7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B18A0E-2FBF-4DDD-9F8B-87D82B4CACA7}" type="datetimeFigureOut">
              <a:rPr lang="pt-PT"/>
              <a:pPr>
                <a:defRPr/>
              </a:pPr>
              <a:t>24/01/2025</a:t>
            </a:fld>
            <a:endParaRPr lang="pt-PT"/>
          </a:p>
        </p:txBody>
      </p:sp>
      <p:sp>
        <p:nvSpPr>
          <p:cNvPr id="8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9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7C66C3-8B1A-49C4-90B5-C892122C3293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B9DEB1-0101-4276-9E2B-F8AF5902C914}" type="datetimeFigureOut">
              <a:rPr lang="pt-PT"/>
              <a:pPr>
                <a:defRPr/>
              </a:pPr>
              <a:t>24/01/2025</a:t>
            </a:fld>
            <a:endParaRPr lang="pt-PT"/>
          </a:p>
        </p:txBody>
      </p:sp>
      <p:sp>
        <p:nvSpPr>
          <p:cNvPr id="4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5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FD3B78-9438-44FB-BF1D-87A5CA4DCED0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79AB13-BBFE-4095-A668-2DD2CF68BF5A}" type="datetimeFigureOut">
              <a:rPr lang="pt-PT"/>
              <a:pPr>
                <a:defRPr/>
              </a:pPr>
              <a:t>24/01/2025</a:t>
            </a:fld>
            <a:endParaRPr lang="pt-PT"/>
          </a:p>
        </p:txBody>
      </p:sp>
      <p:sp>
        <p:nvSpPr>
          <p:cNvPr id="3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4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5B7228-D711-4B73-BA88-D341F8411F51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/>
              <a:t>Clique para editar os estilos</a:t>
            </a:r>
          </a:p>
        </p:txBody>
      </p:sp>
      <p:sp>
        <p:nvSpPr>
          <p:cNvPr id="5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00D02E-948A-4879-BCDD-CC8710446225}" type="datetimeFigureOut">
              <a:rPr lang="pt-PT"/>
              <a:pPr>
                <a:defRPr/>
              </a:pPr>
              <a:t>24/01/2025</a:t>
            </a:fld>
            <a:endParaRPr lang="pt-PT"/>
          </a:p>
        </p:txBody>
      </p:sp>
      <p:sp>
        <p:nvSpPr>
          <p:cNvPr id="6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7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FC8314-ABEA-43EB-8B76-49BAA6D748E1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PT" noProof="0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/>
              <a:t>Clique para editar os estilos</a:t>
            </a:r>
          </a:p>
        </p:txBody>
      </p:sp>
      <p:sp>
        <p:nvSpPr>
          <p:cNvPr id="5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A8AA82-4A00-4C71-8320-0FE4160D7B36}" type="datetimeFigureOut">
              <a:rPr lang="pt-PT"/>
              <a:pPr>
                <a:defRPr/>
              </a:pPr>
              <a:t>24/01/2025</a:t>
            </a:fld>
            <a:endParaRPr lang="pt-PT"/>
          </a:p>
        </p:txBody>
      </p:sp>
      <p:sp>
        <p:nvSpPr>
          <p:cNvPr id="6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7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C2922D-48F7-4F21-95A4-173A88237FDA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Marcador de Posição do Título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PT"/>
              <a:t>Clique para editar o estilo</a:t>
            </a:r>
          </a:p>
        </p:txBody>
      </p:sp>
      <p:sp>
        <p:nvSpPr>
          <p:cNvPr id="1027" name="Marcador de Posição do Texto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2176C5C9-7769-438D-B24F-A65F00009A96}" type="datetimeFigureOut">
              <a:rPr lang="pt-PT"/>
              <a:pPr>
                <a:defRPr/>
              </a:pPr>
              <a:t>24/01/2025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D0E8282F-BCAD-4C70-B56D-96F5EDBCDC5F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P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jpg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jpg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jpg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Grupo 4"/>
          <p:cNvGrpSpPr>
            <a:grpSpLocks/>
          </p:cNvGrpSpPr>
          <p:nvPr/>
        </p:nvGrpSpPr>
        <p:grpSpPr bwMode="auto">
          <a:xfrm>
            <a:off x="0" y="0"/>
            <a:ext cx="9251950" cy="1052513"/>
            <a:chOff x="539552" y="0"/>
            <a:chExt cx="8136905" cy="908720"/>
          </a:xfrm>
        </p:grpSpPr>
        <p:pic>
          <p:nvPicPr>
            <p:cNvPr id="2054" name="Imagem 5"/>
            <p:cNvPicPr>
              <a:picLocks noChangeAspect="1" noChangeArrowheads="1"/>
            </p:cNvPicPr>
            <p:nvPr/>
          </p:nvPicPr>
          <p:blipFill>
            <a:blip r:embed="rId2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lum bright="-6000" contrast="12000"/>
            </a:blip>
            <a:srcRect l="25812" t="18280" r="39171" b="51567"/>
            <a:stretch>
              <a:fillRect/>
            </a:stretch>
          </p:blipFill>
          <p:spPr bwMode="auto">
            <a:xfrm>
              <a:off x="6978862" y="0"/>
              <a:ext cx="1697595" cy="8367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cxnSp>
          <p:nvCxnSpPr>
            <p:cNvPr id="7" name="Conexão recta 6"/>
            <p:cNvCxnSpPr/>
            <p:nvPr/>
          </p:nvCxnSpPr>
          <p:spPr>
            <a:xfrm>
              <a:off x="539552" y="908720"/>
              <a:ext cx="8064304" cy="0"/>
            </a:xfrm>
            <a:prstGeom prst="line">
              <a:avLst/>
            </a:prstGeom>
            <a:ln w="101600" cmpd="tri">
              <a:solidFill>
                <a:srgbClr val="99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" name="Título 1"/>
          <p:cNvSpPr txBox="1">
            <a:spLocks/>
          </p:cNvSpPr>
          <p:nvPr/>
        </p:nvSpPr>
        <p:spPr>
          <a:xfrm>
            <a:off x="1979712" y="1556792"/>
            <a:ext cx="4824536" cy="863600"/>
          </a:xfrm>
          <a:prstGeom prst="rect">
            <a:avLst/>
          </a:prstGeom>
        </p:spPr>
        <p:txBody>
          <a:bodyPr anchor="ctr"/>
          <a:lstStyle/>
          <a:p>
            <a:pPr algn="ctr" fontAlgn="auto">
              <a:spcAft>
                <a:spcPts val="0"/>
              </a:spcAft>
              <a:defRPr/>
            </a:pPr>
            <a:r>
              <a:rPr lang="pt-PT" sz="44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Calibri" pitchFamily="34" charset="0"/>
                <a:ea typeface="+mj-ea"/>
                <a:cs typeface="+mj-cs"/>
              </a:rPr>
              <a:t>CORPO DE ALUNOS</a:t>
            </a:r>
          </a:p>
          <a:p>
            <a:pPr algn="ctr" fontAlgn="auto">
              <a:spcAft>
                <a:spcPts val="0"/>
              </a:spcAft>
              <a:defRPr/>
            </a:pPr>
            <a:r>
              <a:rPr lang="pt-PT" sz="44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Calibri" pitchFamily="34" charset="0"/>
                <a:ea typeface="+mj-ea"/>
                <a:cs typeface="+mj-cs"/>
              </a:rPr>
              <a:t>1ª Companhia </a:t>
            </a:r>
          </a:p>
        </p:txBody>
      </p:sp>
      <p:pic>
        <p:nvPicPr>
          <p:cNvPr id="8" name="Imagem 7"/>
          <p:cNvPicPr>
            <a:picLocks noChangeAspect="1"/>
          </p:cNvPicPr>
          <p:nvPr/>
        </p:nvPicPr>
        <p:blipFill rotWithShape="1">
          <a:blip r:embed="rId3" cstate="print"/>
          <a:srcRect l="8423"/>
          <a:stretch/>
        </p:blipFill>
        <p:spPr>
          <a:xfrm>
            <a:off x="3347864" y="2708920"/>
            <a:ext cx="2088232" cy="377750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3" name="Text Box 5">
            <a:extLst>
              <a:ext uri="{FF2B5EF4-FFF2-40B4-BE49-F238E27FC236}">
                <a16:creationId xmlns:a16="http://schemas.microsoft.com/office/drawing/2014/main" id="{928C0809-73FC-4F5A-AB42-A85E1E780E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40273" y="268867"/>
            <a:ext cx="5256213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91440" tIns="45720" rIns="91440" bIns="45720" anchor="t">
            <a:spAutoFit/>
          </a:bodyPr>
          <a:lstStyle/>
          <a:p>
            <a:r>
              <a:rPr lang="pt-PT" b="1" dirty="0">
                <a:solidFill>
                  <a:srgbClr val="990000"/>
                </a:solidFill>
                <a:latin typeface="Calibri"/>
                <a:ea typeface="Calibri"/>
                <a:cs typeface="Calibri"/>
              </a:rPr>
              <a:t>NOTA COMPORTAMENTAL 1ºSem - Alunos 1ª </a:t>
            </a:r>
            <a:r>
              <a:rPr lang="pt-PT" b="1" dirty="0" err="1">
                <a:solidFill>
                  <a:srgbClr val="990000"/>
                </a:solidFill>
                <a:latin typeface="Calibri"/>
                <a:ea typeface="Calibri"/>
                <a:cs typeface="Calibri"/>
              </a:rPr>
              <a:t>Comp</a:t>
            </a:r>
            <a:endParaRPr lang="pt-PT" b="1" dirty="0">
              <a:solidFill>
                <a:srgbClr val="990000"/>
              </a:solidFill>
              <a:latin typeface="Calibri"/>
              <a:ea typeface="Calibri"/>
              <a:cs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98" name="Grupo 68"/>
          <p:cNvGrpSpPr>
            <a:grpSpLocks/>
          </p:cNvGrpSpPr>
          <p:nvPr/>
        </p:nvGrpSpPr>
        <p:grpSpPr bwMode="auto">
          <a:xfrm>
            <a:off x="0" y="0"/>
            <a:ext cx="9144000" cy="1268413"/>
            <a:chOff x="539552" y="0"/>
            <a:chExt cx="8136905" cy="908720"/>
          </a:xfrm>
        </p:grpSpPr>
        <p:pic>
          <p:nvPicPr>
            <p:cNvPr id="4102" name="Imagem 63"/>
            <p:cNvPicPr>
              <a:picLocks noChangeAspect="1" noChangeArrowheads="1"/>
            </p:cNvPicPr>
            <p:nvPr/>
          </p:nvPicPr>
          <p:blipFill>
            <a:blip r:embed="rId2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lum bright="-6000" contrast="12000"/>
            </a:blip>
            <a:srcRect l="25812" t="18280" r="39171" b="51567"/>
            <a:stretch>
              <a:fillRect/>
            </a:stretch>
          </p:blipFill>
          <p:spPr bwMode="auto">
            <a:xfrm>
              <a:off x="7042940" y="0"/>
              <a:ext cx="1633517" cy="8367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cxnSp>
          <p:nvCxnSpPr>
            <p:cNvPr id="68" name="Conexão recta 67"/>
            <p:cNvCxnSpPr/>
            <p:nvPr/>
          </p:nvCxnSpPr>
          <p:spPr>
            <a:xfrm>
              <a:off x="539552" y="908720"/>
              <a:ext cx="8064860" cy="0"/>
            </a:xfrm>
            <a:prstGeom prst="line">
              <a:avLst/>
            </a:prstGeom>
            <a:ln w="101600" cmpd="tri">
              <a:solidFill>
                <a:srgbClr val="99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70" name="Imagem 69" descr="brasao.png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07950" y="115888"/>
            <a:ext cx="503238" cy="79216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2" name="Retângulo 1"/>
          <p:cNvSpPr/>
          <p:nvPr/>
        </p:nvSpPr>
        <p:spPr>
          <a:xfrm>
            <a:off x="2591780" y="2348880"/>
            <a:ext cx="3960440" cy="156966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pt-BR" sz="9600" b="1" dirty="0">
                <a:ln w="9525">
                  <a:solidFill>
                    <a:srgbClr val="C00000"/>
                  </a:solidFill>
                  <a:prstDash val="solid"/>
                </a:ln>
                <a:solidFill>
                  <a:srgbClr val="C0000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8ºB</a:t>
            </a:r>
          </a:p>
        </p:txBody>
      </p:sp>
      <p:sp>
        <p:nvSpPr>
          <p:cNvPr id="5" name="Text Box 5">
            <a:extLst>
              <a:ext uri="{FF2B5EF4-FFF2-40B4-BE49-F238E27FC236}">
                <a16:creationId xmlns:a16="http://schemas.microsoft.com/office/drawing/2014/main" id="{00090C5C-C69E-61F2-9BA3-FA4CA6D5B3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40273" y="268867"/>
            <a:ext cx="5256213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91440" tIns="45720" rIns="91440" bIns="45720" anchor="t">
            <a:spAutoFit/>
          </a:bodyPr>
          <a:lstStyle/>
          <a:p>
            <a:r>
              <a:rPr lang="pt-PT" b="1" dirty="0">
                <a:solidFill>
                  <a:srgbClr val="990000"/>
                </a:solidFill>
                <a:latin typeface="Calibri"/>
                <a:ea typeface="Calibri"/>
                <a:cs typeface="Calibri"/>
              </a:rPr>
              <a:t>NOTA COMPORTAMENTAL 1ºSem - Alunos 1ª </a:t>
            </a:r>
            <a:r>
              <a:rPr lang="pt-PT" b="1" dirty="0" err="1">
                <a:solidFill>
                  <a:srgbClr val="990000"/>
                </a:solidFill>
                <a:latin typeface="Calibri"/>
                <a:ea typeface="Calibri"/>
                <a:cs typeface="Calibri"/>
              </a:rPr>
              <a:t>Comp</a:t>
            </a:r>
            <a:endParaRPr lang="pt-PT" b="1" dirty="0">
              <a:solidFill>
                <a:srgbClr val="990000"/>
              </a:solidFill>
              <a:latin typeface="Calibri"/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9619597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upo 68"/>
          <p:cNvGrpSpPr>
            <a:grpSpLocks/>
          </p:cNvGrpSpPr>
          <p:nvPr/>
        </p:nvGrpSpPr>
        <p:grpSpPr bwMode="auto">
          <a:xfrm>
            <a:off x="0" y="0"/>
            <a:ext cx="9144000" cy="1268413"/>
            <a:chOff x="539552" y="0"/>
            <a:chExt cx="8136905" cy="908720"/>
          </a:xfrm>
        </p:grpSpPr>
        <p:pic>
          <p:nvPicPr>
            <p:cNvPr id="18450" name="Imagem 63"/>
            <p:cNvPicPr>
              <a:picLocks noChangeAspect="1" noChangeArrowheads="1"/>
            </p:cNvPicPr>
            <p:nvPr/>
          </p:nvPicPr>
          <p:blipFill>
            <a:blip r:embed="rId2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lum bright="-6000" contrast="12000"/>
            </a:blip>
            <a:srcRect l="25812" t="18280" r="39171" b="51567"/>
            <a:stretch>
              <a:fillRect/>
            </a:stretch>
          </p:blipFill>
          <p:spPr bwMode="auto">
            <a:xfrm>
              <a:off x="7042940" y="0"/>
              <a:ext cx="1633517" cy="8367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cxnSp>
          <p:nvCxnSpPr>
            <p:cNvPr id="68" name="Conexão recta 67"/>
            <p:cNvCxnSpPr/>
            <p:nvPr/>
          </p:nvCxnSpPr>
          <p:spPr>
            <a:xfrm>
              <a:off x="539552" y="908720"/>
              <a:ext cx="8064860" cy="0"/>
            </a:xfrm>
            <a:prstGeom prst="line">
              <a:avLst/>
            </a:prstGeom>
            <a:ln w="101600" cmpd="tri">
              <a:solidFill>
                <a:srgbClr val="99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70" name="Imagem 69" descr="brasao.png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07950" y="115888"/>
            <a:ext cx="503238" cy="79216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3" name="Retângulo 2"/>
          <p:cNvSpPr/>
          <p:nvPr/>
        </p:nvSpPr>
        <p:spPr>
          <a:xfrm>
            <a:off x="2465236" y="631629"/>
            <a:ext cx="4202113" cy="64611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pt-BR" sz="3600" b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Nível de Avaliação</a:t>
            </a:r>
          </a:p>
        </p:txBody>
      </p:sp>
      <p:sp>
        <p:nvSpPr>
          <p:cNvPr id="4" name="Retângulo 3"/>
          <p:cNvSpPr/>
          <p:nvPr/>
        </p:nvSpPr>
        <p:spPr>
          <a:xfrm>
            <a:off x="2629710" y="1415791"/>
            <a:ext cx="3400290" cy="830997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ctr">
              <a:defRPr/>
            </a:pPr>
            <a:r>
              <a:rPr lang="pt-BR" sz="4800" b="1">
                <a:ln/>
                <a:solidFill>
                  <a:schemeClr val="tx2">
                    <a:lumMod val="60000"/>
                    <a:lumOff val="40000"/>
                  </a:schemeClr>
                </a:solidFill>
              </a:rPr>
              <a:t>Muito Bom</a:t>
            </a:r>
          </a:p>
        </p:txBody>
      </p:sp>
      <p:sp>
        <p:nvSpPr>
          <p:cNvPr id="21" name="Retângulo 20"/>
          <p:cNvSpPr/>
          <p:nvPr/>
        </p:nvSpPr>
        <p:spPr>
          <a:xfrm>
            <a:off x="7740352" y="1412776"/>
            <a:ext cx="1395656" cy="70788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pt-BR" sz="4000" b="1" dirty="0">
                <a:ln w="12700">
                  <a:solidFill>
                    <a:srgbClr val="C00000"/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8ºB</a:t>
            </a:r>
          </a:p>
        </p:txBody>
      </p:sp>
      <p:sp>
        <p:nvSpPr>
          <p:cNvPr id="9" name="Text Box 5">
            <a:extLst>
              <a:ext uri="{FF2B5EF4-FFF2-40B4-BE49-F238E27FC236}">
                <a16:creationId xmlns:a16="http://schemas.microsoft.com/office/drawing/2014/main" id="{6020DE32-5700-173C-4235-855E3BF796E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40273" y="268867"/>
            <a:ext cx="5256213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91440" tIns="45720" rIns="91440" bIns="45720" anchor="t">
            <a:spAutoFit/>
          </a:bodyPr>
          <a:lstStyle/>
          <a:p>
            <a:r>
              <a:rPr lang="pt-PT" b="1" dirty="0">
                <a:solidFill>
                  <a:srgbClr val="990000"/>
                </a:solidFill>
                <a:latin typeface="Calibri"/>
                <a:ea typeface="Calibri"/>
                <a:cs typeface="Calibri"/>
              </a:rPr>
              <a:t>NOTA COMPORTAMENTAL 1ºSem - Alunos 1ª </a:t>
            </a:r>
            <a:r>
              <a:rPr lang="pt-PT" b="1" dirty="0" err="1">
                <a:solidFill>
                  <a:srgbClr val="990000"/>
                </a:solidFill>
                <a:latin typeface="Calibri"/>
                <a:ea typeface="Calibri"/>
                <a:cs typeface="Calibri"/>
              </a:rPr>
              <a:t>Comp</a:t>
            </a:r>
            <a:endParaRPr lang="pt-PT" b="1" dirty="0">
              <a:solidFill>
                <a:srgbClr val="990000"/>
              </a:solidFill>
              <a:latin typeface="Calibri"/>
              <a:ea typeface="Calibri"/>
              <a:cs typeface="Calibri"/>
            </a:endParaRPr>
          </a:p>
        </p:txBody>
      </p:sp>
      <p:sp>
        <p:nvSpPr>
          <p:cNvPr id="15" name="Retângulo 18">
            <a:extLst>
              <a:ext uri="{FF2B5EF4-FFF2-40B4-BE49-F238E27FC236}">
                <a16:creationId xmlns:a16="http://schemas.microsoft.com/office/drawing/2014/main" id="{CF97C0CE-ECFC-4655-B60F-E0B7CB50B6F0}"/>
              </a:ext>
            </a:extLst>
          </p:cNvPr>
          <p:cNvSpPr/>
          <p:nvPr/>
        </p:nvSpPr>
        <p:spPr>
          <a:xfrm>
            <a:off x="3790029" y="5210034"/>
            <a:ext cx="971741" cy="83099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pt-B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813-2021</a:t>
            </a:r>
          </a:p>
        </p:txBody>
      </p:sp>
      <p:pic>
        <p:nvPicPr>
          <p:cNvPr id="18451" name="Picture 18450" descr="813-2021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71850" y="2579370"/>
            <a:ext cx="1828800" cy="274320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upo 68"/>
          <p:cNvGrpSpPr>
            <a:grpSpLocks/>
          </p:cNvGrpSpPr>
          <p:nvPr/>
        </p:nvGrpSpPr>
        <p:grpSpPr bwMode="auto">
          <a:xfrm>
            <a:off x="0" y="0"/>
            <a:ext cx="9144000" cy="1268413"/>
            <a:chOff x="539552" y="0"/>
            <a:chExt cx="8136905" cy="908720"/>
          </a:xfrm>
        </p:grpSpPr>
        <p:pic>
          <p:nvPicPr>
            <p:cNvPr id="6216" name="Imagem 63"/>
            <p:cNvPicPr>
              <a:picLocks noChangeAspect="1" noChangeArrowheads="1"/>
            </p:cNvPicPr>
            <p:nvPr/>
          </p:nvPicPr>
          <p:blipFill>
            <a:blip r:embed="rId3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lum bright="-6000" contrast="12000"/>
            </a:blip>
            <a:srcRect l="25812" t="18280" r="39171" b="51567"/>
            <a:stretch>
              <a:fillRect/>
            </a:stretch>
          </p:blipFill>
          <p:spPr bwMode="auto">
            <a:xfrm>
              <a:off x="7042940" y="0"/>
              <a:ext cx="1633517" cy="8367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cxnSp>
          <p:nvCxnSpPr>
            <p:cNvPr id="68" name="Conexão recta 67"/>
            <p:cNvCxnSpPr/>
            <p:nvPr/>
          </p:nvCxnSpPr>
          <p:spPr>
            <a:xfrm>
              <a:off x="539552" y="908720"/>
              <a:ext cx="8064860" cy="0"/>
            </a:xfrm>
            <a:prstGeom prst="line">
              <a:avLst/>
            </a:prstGeom>
            <a:ln w="101600" cmpd="tri">
              <a:solidFill>
                <a:srgbClr val="99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70" name="Imagem 69" descr="brasao.png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07950" y="115888"/>
            <a:ext cx="503238" cy="79216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4" name="Retângulo 3"/>
          <p:cNvSpPr/>
          <p:nvPr/>
        </p:nvSpPr>
        <p:spPr>
          <a:xfrm>
            <a:off x="3547087" y="1458605"/>
            <a:ext cx="3844322" cy="830997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>
              <a:defRPr/>
            </a:pPr>
            <a:r>
              <a:rPr lang="pt-BR" sz="4800" b="1">
                <a:ln w="11430">
                  <a:solidFill>
                    <a:schemeClr val="tx1"/>
                  </a:solidFill>
                </a:ln>
                <a:solidFill>
                  <a:srgbClr val="FFFF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SUFICIENTE</a:t>
            </a:r>
          </a:p>
        </p:txBody>
      </p:sp>
      <p:sp>
        <p:nvSpPr>
          <p:cNvPr id="8" name="Retângulo 7"/>
          <p:cNvSpPr/>
          <p:nvPr/>
        </p:nvSpPr>
        <p:spPr>
          <a:xfrm>
            <a:off x="66989" y="3357563"/>
            <a:ext cx="1707519" cy="5232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pt-BR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726-2022</a:t>
            </a:r>
          </a:p>
        </p:txBody>
      </p:sp>
      <p:sp>
        <p:nvSpPr>
          <p:cNvPr id="20" name="Retângulo 20"/>
          <p:cNvSpPr/>
          <p:nvPr/>
        </p:nvSpPr>
        <p:spPr>
          <a:xfrm>
            <a:off x="7750790" y="1277077"/>
            <a:ext cx="1395656" cy="70788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pt-BR" sz="4000" b="1" dirty="0">
                <a:ln w="12700">
                  <a:solidFill>
                    <a:srgbClr val="C00000"/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8ºB</a:t>
            </a:r>
          </a:p>
        </p:txBody>
      </p:sp>
      <p:sp>
        <p:nvSpPr>
          <p:cNvPr id="7" name="Retângulo 6">
            <a:extLst>
              <a:ext uri="{FF2B5EF4-FFF2-40B4-BE49-F238E27FC236}">
                <a16:creationId xmlns:a16="http://schemas.microsoft.com/office/drawing/2014/main" id="{7343EBC4-74A1-28D7-C508-41DA9A1A009B}"/>
              </a:ext>
            </a:extLst>
          </p:cNvPr>
          <p:cNvSpPr/>
          <p:nvPr/>
        </p:nvSpPr>
        <p:spPr>
          <a:xfrm>
            <a:off x="2465236" y="631629"/>
            <a:ext cx="4202113" cy="64611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pt-BR" sz="3600" b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Nível de Avaliação</a:t>
            </a:r>
          </a:p>
        </p:txBody>
      </p:sp>
      <p:sp>
        <p:nvSpPr>
          <p:cNvPr id="10" name="Text Box 5">
            <a:extLst>
              <a:ext uri="{FF2B5EF4-FFF2-40B4-BE49-F238E27FC236}">
                <a16:creationId xmlns:a16="http://schemas.microsoft.com/office/drawing/2014/main" id="{80F69DF6-5B24-BFEB-CBB9-BEED80F47B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40273" y="268867"/>
            <a:ext cx="5256213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91440" tIns="45720" rIns="91440" bIns="45720" anchor="t">
            <a:spAutoFit/>
          </a:bodyPr>
          <a:lstStyle/>
          <a:p>
            <a:r>
              <a:rPr lang="pt-PT" b="1" dirty="0">
                <a:solidFill>
                  <a:srgbClr val="990000"/>
                </a:solidFill>
                <a:latin typeface="Calibri"/>
                <a:ea typeface="Calibri"/>
                <a:cs typeface="Calibri"/>
              </a:rPr>
              <a:t>NOTA COMPORTAMENTAL 1ºSem - Alunos 1ª </a:t>
            </a:r>
            <a:r>
              <a:rPr lang="pt-PT" b="1" dirty="0" err="1">
                <a:solidFill>
                  <a:srgbClr val="990000"/>
                </a:solidFill>
                <a:latin typeface="Calibri"/>
                <a:ea typeface="Calibri"/>
                <a:cs typeface="Calibri"/>
              </a:rPr>
              <a:t>Comp</a:t>
            </a:r>
            <a:endParaRPr lang="pt-PT" b="1" dirty="0">
              <a:solidFill>
                <a:srgbClr val="990000"/>
              </a:solidFill>
              <a:latin typeface="Calibri"/>
              <a:ea typeface="Calibri"/>
              <a:cs typeface="Calibri"/>
            </a:endParaRPr>
          </a:p>
        </p:txBody>
      </p:sp>
      <p:graphicFrame>
        <p:nvGraphicFramePr>
          <p:cNvPr id="24" name="Tabela 12">
            <a:extLst>
              <a:ext uri="{FF2B5EF4-FFF2-40B4-BE49-F238E27FC236}">
                <a16:creationId xmlns:a16="http://schemas.microsoft.com/office/drawing/2014/main" id="{CBAAAA22-BC3E-4A36-ACBA-792DE93EFCF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53961114"/>
              </p:ext>
            </p:extLst>
          </p:nvPr>
        </p:nvGraphicFramePr>
        <p:xfrm>
          <a:off x="2585260" y="2316480"/>
          <a:ext cx="495683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7365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4158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4158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 gridSpan="3">
                  <a:txBody>
                    <a:bodyPr/>
                    <a:lstStyle/>
                    <a:p>
                      <a:pPr algn="ctr"/>
                      <a:r>
                        <a:rPr lang="pt-PT" dirty="0">
                          <a:solidFill>
                            <a:schemeClr val="tx1"/>
                          </a:solidFill>
                        </a:rPr>
                        <a:t>REGISTO DISCIPLINAR 1º PERÍODO</a:t>
                      </a: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pt-PT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pt-PT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CC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PT" b="1">
                          <a:solidFill>
                            <a:schemeClr val="tx1"/>
                          </a:solidFill>
                        </a:rPr>
                        <a:t>REP SIMPLES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b="1">
                          <a:solidFill>
                            <a:schemeClr val="tx1"/>
                          </a:solidFill>
                        </a:rPr>
                        <a:t>REP</a:t>
                      </a:r>
                      <a:r>
                        <a:rPr lang="pt-PT" b="1" baseline="0">
                          <a:solidFill>
                            <a:schemeClr val="tx1"/>
                          </a:solidFill>
                        </a:rPr>
                        <a:t> AGRAVADA</a:t>
                      </a:r>
                      <a:endParaRPr lang="pt-PT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b="1">
                          <a:solidFill>
                            <a:schemeClr val="tx1"/>
                          </a:solidFill>
                        </a:rPr>
                        <a:t>SUSP FREQ</a:t>
                      </a:r>
                    </a:p>
                  </a:txBody>
                  <a:tcPr>
                    <a:solidFill>
                      <a:srgbClr val="CC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t>1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t>0</a:t>
                      </a: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t>0</a:t>
                      </a:r>
                    </a:p>
                  </a:txBody>
                  <a:tcPr>
                    <a:solidFill>
                      <a:srgbClr val="CC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pic>
        <p:nvPicPr>
          <p:cNvPr id="6217" name="Picture 6216" descr="726-2022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82880" y="1371600"/>
            <a:ext cx="1371600" cy="201168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upo 68"/>
          <p:cNvGrpSpPr>
            <a:grpSpLocks/>
          </p:cNvGrpSpPr>
          <p:nvPr/>
        </p:nvGrpSpPr>
        <p:grpSpPr bwMode="auto">
          <a:xfrm>
            <a:off x="0" y="0"/>
            <a:ext cx="9144000" cy="1268413"/>
            <a:chOff x="539552" y="0"/>
            <a:chExt cx="8136905" cy="908720"/>
          </a:xfrm>
        </p:grpSpPr>
        <p:pic>
          <p:nvPicPr>
            <p:cNvPr id="6216" name="Imagem 63"/>
            <p:cNvPicPr>
              <a:picLocks noChangeAspect="1" noChangeArrowheads="1"/>
            </p:cNvPicPr>
            <p:nvPr/>
          </p:nvPicPr>
          <p:blipFill>
            <a:blip r:embed="rId3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lum bright="-6000" contrast="12000"/>
            </a:blip>
            <a:srcRect l="25812" t="18280" r="39171" b="51567"/>
            <a:stretch>
              <a:fillRect/>
            </a:stretch>
          </p:blipFill>
          <p:spPr bwMode="auto">
            <a:xfrm>
              <a:off x="7042940" y="0"/>
              <a:ext cx="1633517" cy="8367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cxnSp>
          <p:nvCxnSpPr>
            <p:cNvPr id="68" name="Conexão recta 67"/>
            <p:cNvCxnSpPr/>
            <p:nvPr/>
          </p:nvCxnSpPr>
          <p:spPr>
            <a:xfrm>
              <a:off x="539552" y="908720"/>
              <a:ext cx="8064860" cy="0"/>
            </a:xfrm>
            <a:prstGeom prst="line">
              <a:avLst/>
            </a:prstGeom>
            <a:ln w="101600" cmpd="tri">
              <a:solidFill>
                <a:srgbClr val="99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70" name="Imagem 69" descr="brasao.png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07950" y="115888"/>
            <a:ext cx="503238" cy="79216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4" name="Retângulo 3"/>
          <p:cNvSpPr/>
          <p:nvPr/>
        </p:nvSpPr>
        <p:spPr>
          <a:xfrm>
            <a:off x="3718610" y="1458605"/>
            <a:ext cx="3501280" cy="830997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>
              <a:defRPr/>
            </a:pPr>
            <a:r>
              <a:rPr lang="pt-BR" sz="4800" b="1" dirty="0">
                <a:ln w="11430">
                  <a:solidFill>
                    <a:schemeClr val="tx1"/>
                  </a:solidFill>
                </a:ln>
                <a:solidFill>
                  <a:srgbClr val="FFFF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MEDIOCRE</a:t>
            </a:r>
          </a:p>
        </p:txBody>
      </p:sp>
      <p:sp>
        <p:nvSpPr>
          <p:cNvPr id="8" name="Retângulo 7"/>
          <p:cNvSpPr/>
          <p:nvPr/>
        </p:nvSpPr>
        <p:spPr>
          <a:xfrm>
            <a:off x="-36404" y="3357563"/>
            <a:ext cx="1914306" cy="58477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pt-BR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825-2017</a:t>
            </a:r>
          </a:p>
        </p:txBody>
      </p:sp>
      <p:graphicFrame>
        <p:nvGraphicFramePr>
          <p:cNvPr id="13" name="Tabela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54393252"/>
              </p:ext>
            </p:extLst>
          </p:nvPr>
        </p:nvGraphicFramePr>
        <p:xfrm>
          <a:off x="2585260" y="2316480"/>
          <a:ext cx="495683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7365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4158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4158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 gridSpan="3">
                  <a:txBody>
                    <a:bodyPr/>
                    <a:lstStyle/>
                    <a:p>
                      <a:pPr algn="ctr"/>
                      <a:r>
                        <a:rPr lang="pt-PT" dirty="0">
                          <a:solidFill>
                            <a:schemeClr val="tx1"/>
                          </a:solidFill>
                        </a:rPr>
                        <a:t>REGISTO DISCIPLINAR 1º PERÍODO</a:t>
                      </a: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pt-PT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pt-PT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CC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PT" b="1">
                          <a:solidFill>
                            <a:schemeClr val="tx1"/>
                          </a:solidFill>
                        </a:rPr>
                        <a:t>REP SIMPLES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b="1">
                          <a:solidFill>
                            <a:schemeClr val="tx1"/>
                          </a:solidFill>
                        </a:rPr>
                        <a:t>REP</a:t>
                      </a:r>
                      <a:r>
                        <a:rPr lang="pt-PT" b="1" baseline="0">
                          <a:solidFill>
                            <a:schemeClr val="tx1"/>
                          </a:solidFill>
                        </a:rPr>
                        <a:t> AGRAVADA</a:t>
                      </a:r>
                      <a:endParaRPr lang="pt-PT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b="1">
                          <a:solidFill>
                            <a:schemeClr val="tx1"/>
                          </a:solidFill>
                        </a:rPr>
                        <a:t>SUSP FREQ</a:t>
                      </a:r>
                    </a:p>
                  </a:txBody>
                  <a:tcPr>
                    <a:solidFill>
                      <a:srgbClr val="CC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t>1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t>1</a:t>
                      </a: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t>1</a:t>
                      </a:r>
                    </a:p>
                  </a:txBody>
                  <a:tcPr>
                    <a:solidFill>
                      <a:srgbClr val="CC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20" name="Retângulo 20"/>
          <p:cNvSpPr/>
          <p:nvPr/>
        </p:nvSpPr>
        <p:spPr>
          <a:xfrm>
            <a:off x="7750790" y="1277077"/>
            <a:ext cx="1395656" cy="70788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pt-BR" sz="4000" b="1" dirty="0">
                <a:ln w="12700">
                  <a:solidFill>
                    <a:srgbClr val="C00000"/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8ºB</a:t>
            </a:r>
          </a:p>
        </p:txBody>
      </p:sp>
      <p:sp>
        <p:nvSpPr>
          <p:cNvPr id="7" name="Retângulo 6">
            <a:extLst>
              <a:ext uri="{FF2B5EF4-FFF2-40B4-BE49-F238E27FC236}">
                <a16:creationId xmlns:a16="http://schemas.microsoft.com/office/drawing/2014/main" id="{7343EBC4-74A1-28D7-C508-41DA9A1A009B}"/>
              </a:ext>
            </a:extLst>
          </p:cNvPr>
          <p:cNvSpPr/>
          <p:nvPr/>
        </p:nvSpPr>
        <p:spPr>
          <a:xfrm>
            <a:off x="2465236" y="631629"/>
            <a:ext cx="4202113" cy="64611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pt-BR" sz="3600" b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Nível de Avaliação</a:t>
            </a:r>
          </a:p>
        </p:txBody>
      </p:sp>
      <p:sp>
        <p:nvSpPr>
          <p:cNvPr id="10" name="Text Box 5">
            <a:extLst>
              <a:ext uri="{FF2B5EF4-FFF2-40B4-BE49-F238E27FC236}">
                <a16:creationId xmlns:a16="http://schemas.microsoft.com/office/drawing/2014/main" id="{80F69DF6-5B24-BFEB-CBB9-BEED80F47B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40273" y="268867"/>
            <a:ext cx="5256213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91440" tIns="45720" rIns="91440" bIns="45720" anchor="t">
            <a:spAutoFit/>
          </a:bodyPr>
          <a:lstStyle/>
          <a:p>
            <a:r>
              <a:rPr lang="pt-PT" b="1" dirty="0">
                <a:solidFill>
                  <a:srgbClr val="990000"/>
                </a:solidFill>
                <a:latin typeface="Calibri"/>
                <a:ea typeface="Calibri"/>
                <a:cs typeface="Calibri"/>
              </a:rPr>
              <a:t>NOTA COMPORTAMENTAL 1ºSem - Alunos 1ª </a:t>
            </a:r>
            <a:r>
              <a:rPr lang="pt-PT" b="1" dirty="0" err="1">
                <a:solidFill>
                  <a:srgbClr val="990000"/>
                </a:solidFill>
                <a:latin typeface="Calibri"/>
                <a:ea typeface="Calibri"/>
                <a:cs typeface="Calibri"/>
              </a:rPr>
              <a:t>Comp</a:t>
            </a:r>
            <a:endParaRPr lang="pt-PT" b="1" dirty="0">
              <a:solidFill>
                <a:srgbClr val="990000"/>
              </a:solidFill>
              <a:latin typeface="Calibri"/>
              <a:ea typeface="Calibri"/>
              <a:cs typeface="Calibri"/>
            </a:endParaRPr>
          </a:p>
        </p:txBody>
      </p:sp>
      <p:pic>
        <p:nvPicPr>
          <p:cNvPr id="6217" name="Picture 6216" descr="825-2017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82880" y="1371600"/>
            <a:ext cx="1371600" cy="20116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01363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upo 68"/>
          <p:cNvGrpSpPr>
            <a:grpSpLocks/>
          </p:cNvGrpSpPr>
          <p:nvPr/>
        </p:nvGrpSpPr>
        <p:grpSpPr bwMode="auto">
          <a:xfrm>
            <a:off x="0" y="0"/>
            <a:ext cx="9144000" cy="1268413"/>
            <a:chOff x="539552" y="0"/>
            <a:chExt cx="8136905" cy="908720"/>
          </a:xfrm>
        </p:grpSpPr>
        <p:pic>
          <p:nvPicPr>
            <p:cNvPr id="6216" name="Imagem 63"/>
            <p:cNvPicPr>
              <a:picLocks noChangeAspect="1" noChangeArrowheads="1"/>
            </p:cNvPicPr>
            <p:nvPr/>
          </p:nvPicPr>
          <p:blipFill>
            <a:blip r:embed="rId3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lum bright="-6000" contrast="12000"/>
            </a:blip>
            <a:srcRect l="25812" t="18280" r="39171" b="51567"/>
            <a:stretch>
              <a:fillRect/>
            </a:stretch>
          </p:blipFill>
          <p:spPr bwMode="auto">
            <a:xfrm>
              <a:off x="7042940" y="0"/>
              <a:ext cx="1633517" cy="8367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cxnSp>
          <p:nvCxnSpPr>
            <p:cNvPr id="68" name="Conexão recta 67"/>
            <p:cNvCxnSpPr/>
            <p:nvPr/>
          </p:nvCxnSpPr>
          <p:spPr>
            <a:xfrm>
              <a:off x="539552" y="908720"/>
              <a:ext cx="8064860" cy="0"/>
            </a:xfrm>
            <a:prstGeom prst="line">
              <a:avLst/>
            </a:prstGeom>
            <a:ln w="101600" cmpd="tri">
              <a:solidFill>
                <a:srgbClr val="99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70" name="Imagem 69" descr="brasao.png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07950" y="115888"/>
            <a:ext cx="503238" cy="79216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4" name="Retângulo 3"/>
          <p:cNvSpPr/>
          <p:nvPr/>
        </p:nvSpPr>
        <p:spPr>
          <a:xfrm>
            <a:off x="4676404" y="1458605"/>
            <a:ext cx="1585692" cy="830997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>
              <a:defRPr/>
            </a:pPr>
            <a:r>
              <a:rPr lang="pt-BR" sz="4800" b="1" dirty="0">
                <a:ln w="11430">
                  <a:solidFill>
                    <a:schemeClr val="tx1"/>
                  </a:solidFill>
                </a:ln>
                <a:solidFill>
                  <a:srgbClr val="FFFF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MAU</a:t>
            </a:r>
          </a:p>
        </p:txBody>
      </p:sp>
      <p:sp>
        <p:nvSpPr>
          <p:cNvPr id="8" name="Retângulo 7"/>
          <p:cNvSpPr/>
          <p:nvPr/>
        </p:nvSpPr>
        <p:spPr>
          <a:xfrm>
            <a:off x="66989" y="3357563"/>
            <a:ext cx="1707519" cy="5232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pt-BR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099-2021</a:t>
            </a:r>
          </a:p>
        </p:txBody>
      </p:sp>
      <p:graphicFrame>
        <p:nvGraphicFramePr>
          <p:cNvPr id="13" name="Tabela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54216783"/>
              </p:ext>
            </p:extLst>
          </p:nvPr>
        </p:nvGraphicFramePr>
        <p:xfrm>
          <a:off x="2585260" y="2316480"/>
          <a:ext cx="495683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7365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4158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4158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 gridSpan="3">
                  <a:txBody>
                    <a:bodyPr/>
                    <a:lstStyle/>
                    <a:p>
                      <a:pPr algn="ctr"/>
                      <a:r>
                        <a:rPr lang="pt-PT" dirty="0">
                          <a:solidFill>
                            <a:schemeClr val="tx1"/>
                          </a:solidFill>
                        </a:rPr>
                        <a:t>REGISTO DISCIPLINAR 1º PERÍODO</a:t>
                      </a: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pt-PT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pt-PT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CC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PT" b="1">
                          <a:solidFill>
                            <a:schemeClr val="tx1"/>
                          </a:solidFill>
                        </a:rPr>
                        <a:t>REP SIMPLES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b="1">
                          <a:solidFill>
                            <a:schemeClr val="tx1"/>
                          </a:solidFill>
                        </a:rPr>
                        <a:t>REP</a:t>
                      </a:r>
                      <a:r>
                        <a:rPr lang="pt-PT" b="1" baseline="0">
                          <a:solidFill>
                            <a:schemeClr val="tx1"/>
                          </a:solidFill>
                        </a:rPr>
                        <a:t> AGRAVADA</a:t>
                      </a:r>
                      <a:endParaRPr lang="pt-PT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b="1">
                          <a:solidFill>
                            <a:schemeClr val="tx1"/>
                          </a:solidFill>
                        </a:rPr>
                        <a:t>SUSP FREQ</a:t>
                      </a:r>
                    </a:p>
                  </a:txBody>
                  <a:tcPr>
                    <a:solidFill>
                      <a:srgbClr val="CC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t>0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t>1</a:t>
                      </a: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t>2</a:t>
                      </a:r>
                    </a:p>
                  </a:txBody>
                  <a:tcPr>
                    <a:solidFill>
                      <a:srgbClr val="CC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20" name="Retângulo 20"/>
          <p:cNvSpPr/>
          <p:nvPr/>
        </p:nvSpPr>
        <p:spPr>
          <a:xfrm>
            <a:off x="7750790" y="1277077"/>
            <a:ext cx="1395656" cy="70788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pt-BR" sz="4000" b="1" dirty="0">
                <a:ln w="12700">
                  <a:solidFill>
                    <a:srgbClr val="C00000"/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8ºB</a:t>
            </a:r>
          </a:p>
        </p:txBody>
      </p:sp>
      <p:sp>
        <p:nvSpPr>
          <p:cNvPr id="7" name="Retângulo 6">
            <a:extLst>
              <a:ext uri="{FF2B5EF4-FFF2-40B4-BE49-F238E27FC236}">
                <a16:creationId xmlns:a16="http://schemas.microsoft.com/office/drawing/2014/main" id="{7343EBC4-74A1-28D7-C508-41DA9A1A009B}"/>
              </a:ext>
            </a:extLst>
          </p:cNvPr>
          <p:cNvSpPr/>
          <p:nvPr/>
        </p:nvSpPr>
        <p:spPr>
          <a:xfrm>
            <a:off x="2465236" y="631629"/>
            <a:ext cx="4202113" cy="64611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pt-BR" sz="3600" b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Nível de Avaliação</a:t>
            </a:r>
          </a:p>
        </p:txBody>
      </p:sp>
      <p:sp>
        <p:nvSpPr>
          <p:cNvPr id="10" name="Text Box 5">
            <a:extLst>
              <a:ext uri="{FF2B5EF4-FFF2-40B4-BE49-F238E27FC236}">
                <a16:creationId xmlns:a16="http://schemas.microsoft.com/office/drawing/2014/main" id="{80F69DF6-5B24-BFEB-CBB9-BEED80F47B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40273" y="268867"/>
            <a:ext cx="5256213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91440" tIns="45720" rIns="91440" bIns="45720" anchor="t">
            <a:spAutoFit/>
          </a:bodyPr>
          <a:lstStyle/>
          <a:p>
            <a:r>
              <a:rPr lang="pt-PT" b="1" dirty="0">
                <a:solidFill>
                  <a:srgbClr val="990000"/>
                </a:solidFill>
                <a:latin typeface="Calibri"/>
                <a:ea typeface="Calibri"/>
                <a:cs typeface="Calibri"/>
              </a:rPr>
              <a:t>NOTA COMPORTAMENTAL 1ºSem - Alunos 1ª </a:t>
            </a:r>
            <a:r>
              <a:rPr lang="pt-PT" b="1" dirty="0" err="1">
                <a:solidFill>
                  <a:srgbClr val="990000"/>
                </a:solidFill>
                <a:latin typeface="Calibri"/>
                <a:ea typeface="Calibri"/>
                <a:cs typeface="Calibri"/>
              </a:rPr>
              <a:t>Comp</a:t>
            </a:r>
            <a:endParaRPr lang="pt-PT" b="1" dirty="0">
              <a:solidFill>
                <a:srgbClr val="990000"/>
              </a:solidFill>
              <a:latin typeface="Calibri"/>
              <a:ea typeface="Calibri"/>
              <a:cs typeface="Calibri"/>
            </a:endParaRPr>
          </a:p>
        </p:txBody>
      </p:sp>
      <p:pic>
        <p:nvPicPr>
          <p:cNvPr id="6217" name="Picture 6216" descr="099-2021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82880" y="1371600"/>
            <a:ext cx="1371600" cy="20116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9192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386" name="Grupo 68"/>
          <p:cNvGrpSpPr>
            <a:grpSpLocks/>
          </p:cNvGrpSpPr>
          <p:nvPr/>
        </p:nvGrpSpPr>
        <p:grpSpPr bwMode="auto">
          <a:xfrm>
            <a:off x="0" y="0"/>
            <a:ext cx="9144000" cy="1268413"/>
            <a:chOff x="539552" y="0"/>
            <a:chExt cx="8136905" cy="908720"/>
          </a:xfrm>
        </p:grpSpPr>
        <p:pic>
          <p:nvPicPr>
            <p:cNvPr id="16412" name="Imagem 63"/>
            <p:cNvPicPr>
              <a:picLocks noChangeAspect="1" noChangeArrowheads="1"/>
            </p:cNvPicPr>
            <p:nvPr/>
          </p:nvPicPr>
          <p:blipFill>
            <a:blip r:embed="rId3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lum bright="-6000" contrast="12000"/>
            </a:blip>
            <a:srcRect l="25812" t="18280" r="39171" b="51567"/>
            <a:stretch>
              <a:fillRect/>
            </a:stretch>
          </p:blipFill>
          <p:spPr bwMode="auto">
            <a:xfrm>
              <a:off x="7042940" y="0"/>
              <a:ext cx="1633517" cy="8367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cxnSp>
          <p:nvCxnSpPr>
            <p:cNvPr id="68" name="Conexão recta 67"/>
            <p:cNvCxnSpPr/>
            <p:nvPr/>
          </p:nvCxnSpPr>
          <p:spPr>
            <a:xfrm>
              <a:off x="539552" y="908720"/>
              <a:ext cx="8064860" cy="0"/>
            </a:xfrm>
            <a:prstGeom prst="line">
              <a:avLst/>
            </a:prstGeom>
            <a:ln w="101600" cmpd="tri">
              <a:solidFill>
                <a:srgbClr val="99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70" name="Imagem 69" descr="brasao.png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07950" y="115888"/>
            <a:ext cx="503238" cy="79216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3" name="Retângulo 2"/>
          <p:cNvSpPr/>
          <p:nvPr/>
        </p:nvSpPr>
        <p:spPr>
          <a:xfrm>
            <a:off x="3801140" y="1790852"/>
            <a:ext cx="184730" cy="646331"/>
          </a:xfrm>
          <a:prstGeom prst="rect">
            <a:avLst/>
          </a:prstGeom>
          <a:noFill/>
        </p:spPr>
        <p:txBody>
          <a:bodyPr wrap="none" lIns="91440" tIns="45720" rIns="91440" bIns="45720" anchor="t">
            <a:spAutoFit/>
          </a:bodyPr>
          <a:lstStyle/>
          <a:p>
            <a:pPr algn="ctr">
              <a:defRPr/>
            </a:pPr>
            <a:endParaRPr lang="pt-BR" sz="3600" b="1">
              <a:ln w="0"/>
              <a:effectLst>
                <a:outerShdw blurRad="38100" dist="19050" dir="2700000" algn="tl" rotWithShape="0">
                  <a:prstClr val="black">
                    <a:alpha val="40000"/>
                  </a:prstClr>
                </a:outerShdw>
              </a:effectLst>
              <a:latin typeface="Arial"/>
              <a:cs typeface="Arial"/>
            </a:endParaRPr>
          </a:p>
        </p:txBody>
      </p:sp>
      <p:sp>
        <p:nvSpPr>
          <p:cNvPr id="12" name="Retângulo 20"/>
          <p:cNvSpPr/>
          <p:nvPr/>
        </p:nvSpPr>
        <p:spPr>
          <a:xfrm>
            <a:off x="7746802" y="1269455"/>
            <a:ext cx="1395656" cy="70788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pt-BR" sz="4000" b="1" dirty="0">
                <a:ln w="12700">
                  <a:solidFill>
                    <a:srgbClr val="C00000"/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5ºA</a:t>
            </a:r>
          </a:p>
        </p:txBody>
      </p:sp>
      <p:sp>
        <p:nvSpPr>
          <p:cNvPr id="6" name="Retângulo 5">
            <a:extLst>
              <a:ext uri="{FF2B5EF4-FFF2-40B4-BE49-F238E27FC236}">
                <a16:creationId xmlns:a16="http://schemas.microsoft.com/office/drawing/2014/main" id="{C3C0ABAE-3F3B-55D6-C2A5-67803277ED19}"/>
              </a:ext>
            </a:extLst>
          </p:cNvPr>
          <p:cNvSpPr/>
          <p:nvPr/>
        </p:nvSpPr>
        <p:spPr>
          <a:xfrm>
            <a:off x="1794333" y="631629"/>
            <a:ext cx="5314275" cy="646331"/>
          </a:xfrm>
          <a:prstGeom prst="rect">
            <a:avLst/>
          </a:prstGeom>
          <a:noFill/>
        </p:spPr>
        <p:txBody>
          <a:bodyPr wrap="none" lIns="91440" tIns="45720" rIns="91440" bIns="45720" anchor="t">
            <a:spAutoFit/>
          </a:bodyPr>
          <a:lstStyle/>
          <a:p>
            <a:pPr algn="ctr">
              <a:defRPr/>
            </a:pPr>
            <a:r>
              <a:rPr lang="pt-BR" sz="3600" b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/>
                <a:cs typeface="Arial"/>
              </a:rPr>
              <a:t>Comportamento Global</a:t>
            </a:r>
            <a:endParaRPr lang="pt-BR" sz="360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/>
              <a:cs typeface="Arial"/>
            </a:endParaRPr>
          </a:p>
        </p:txBody>
      </p:sp>
      <p:sp>
        <p:nvSpPr>
          <p:cNvPr id="8" name="Text Box 5">
            <a:extLst>
              <a:ext uri="{FF2B5EF4-FFF2-40B4-BE49-F238E27FC236}">
                <a16:creationId xmlns:a16="http://schemas.microsoft.com/office/drawing/2014/main" id="{752FD914-CB0A-7005-950E-C66896C5C1A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40273" y="268867"/>
            <a:ext cx="5256213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91440" tIns="45720" rIns="91440" bIns="45720" anchor="t">
            <a:spAutoFit/>
          </a:bodyPr>
          <a:lstStyle/>
          <a:p>
            <a:r>
              <a:rPr lang="pt-PT" b="1" dirty="0">
                <a:solidFill>
                  <a:srgbClr val="990000"/>
                </a:solidFill>
                <a:latin typeface="Calibri"/>
                <a:ea typeface="Calibri"/>
                <a:cs typeface="Calibri"/>
              </a:rPr>
              <a:t>NOTA COMPORTAMENTAL 1ºSem - Alunos 1ª </a:t>
            </a:r>
            <a:r>
              <a:rPr lang="pt-PT" b="1" dirty="0" err="1">
                <a:solidFill>
                  <a:srgbClr val="990000"/>
                </a:solidFill>
                <a:latin typeface="Calibri"/>
                <a:ea typeface="Calibri"/>
                <a:cs typeface="Calibri"/>
              </a:rPr>
              <a:t>Comp</a:t>
            </a:r>
            <a:endParaRPr lang="pt-PT" b="1" dirty="0">
              <a:solidFill>
                <a:srgbClr val="990000"/>
              </a:solidFill>
              <a:latin typeface="Calibri"/>
              <a:ea typeface="Calibri"/>
              <a:cs typeface="Calibri"/>
            </a:endParaRPr>
          </a:p>
        </p:txBody>
      </p:sp>
      <p:graphicFrame>
        <p:nvGraphicFramePr>
          <p:cNvPr id="10" name="Tabela 9">
            <a:extLst>
              <a:ext uri="{FF2B5EF4-FFF2-40B4-BE49-F238E27FC236}">
                <a16:creationId xmlns:a16="http://schemas.microsoft.com/office/drawing/2014/main" id="{6DF801C1-8E2C-7015-F95C-79698E651C7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50446747"/>
              </p:ext>
            </p:extLst>
          </p:nvPr>
        </p:nvGraphicFramePr>
        <p:xfrm>
          <a:off x="2035001" y="2022509"/>
          <a:ext cx="5057592" cy="3200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688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8871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PT" sz="2400" b="1"/>
                        <a:t>Nível </a:t>
                      </a:r>
                    </a:p>
                  </a:txBody>
                  <a:tcPr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pt-PT" sz="2400" b="1"/>
                        <a:t>Quantitativo</a:t>
                      </a: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PT" sz="2400" b="1"/>
                        <a:t>Muito Bom </a:t>
                      </a:r>
                    </a:p>
                  </a:txBody>
                  <a:tcPr anchor="ctr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t>1</a:t>
                      </a:r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PT" sz="2400" b="1"/>
                        <a:t>Bom</a:t>
                      </a:r>
                    </a:p>
                  </a:txBody>
                  <a:tcPr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t>9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PT" sz="2400" b="1"/>
                        <a:t>Suficiente</a:t>
                      </a:r>
                    </a:p>
                  </a:txBody>
                  <a:tcPr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t>1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PT" sz="2400" b="1" err="1"/>
                        <a:t>Mediocre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t>1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PT" sz="2400" b="1" dirty="0"/>
                        <a:t>MAU</a:t>
                      </a:r>
                    </a:p>
                  </a:txBody>
                  <a:tcPr anchor="ctr">
                    <a:solidFill>
                      <a:srgbClr val="FF0D0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t>1</a:t>
                      </a:r>
                    </a:p>
                  </a:txBody>
                  <a:tcPr>
                    <a:solidFill>
                      <a:srgbClr val="FF0D0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PT" sz="2400" b="1" dirty="0"/>
                        <a:t>MÉDIA 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t>0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2077867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7104911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>
          <a:noFill/>
        </a:ln>
        <a:effectLst>
          <a:outerShdw blurRad="38100" dist="241300" dir="19380000" algn="ctr">
            <a:srgbClr val="FF9900">
              <a:alpha val="80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500000"/>
          </a:lightRig>
        </a:scene3d>
        <a:sp3d prstMaterial="metal">
          <a:bevelT w="88900" h="88900"/>
        </a:sp3d>
      </a:spPr>
      <a:bodyPr wrap="square">
        <a:spAutoFit/>
      </a:bodyPr>
      <a:lstStyle>
        <a:defPPr marL="542925" indent="-542925" algn="ctr">
          <a:spcBef>
            <a:spcPts val="600"/>
          </a:spcBef>
          <a:defRPr sz="2000" b="1" i="1" dirty="0" smtClean="0">
            <a:solidFill>
              <a:schemeClr val="bg1">
                <a:lumMod val="50000"/>
              </a:schemeClr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cs typeface="Arial" pitchFamily="34" charset="0"/>
          </a:defRPr>
        </a:defPPr>
      </a:lstStyle>
    </a:spDef>
  </a:objectDefaults>
  <a:extraClrSchemeLst/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34AE9ACDA9E20A4E8C6DEBB35993649E" ma:contentTypeVersion="12" ma:contentTypeDescription="Criar um novo documento." ma:contentTypeScope="" ma:versionID="f8e21e6aeb7a6ae30255ff22e2288fa7">
  <xsd:schema xmlns:xsd="http://www.w3.org/2001/XMLSchema" xmlns:xs="http://www.w3.org/2001/XMLSchema" xmlns:p="http://schemas.microsoft.com/office/2006/metadata/properties" xmlns:ns2="3a84b745-f299-474e-a88f-062c48f67538" xmlns:ns3="2233ed6f-62dd-493a-9ed5-69d48b79b6f2" targetNamespace="http://schemas.microsoft.com/office/2006/metadata/properties" ma:root="true" ma:fieldsID="a33dee0781b840a3ea1ac900eccda06e" ns2:_="" ns3:_="">
    <xsd:import namespace="3a84b745-f299-474e-a88f-062c48f67538"/>
    <xsd:import namespace="2233ed6f-62dd-493a-9ed5-69d48b79b6f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AutoKeyPoints" minOccurs="0"/>
                <xsd:element ref="ns2:MediaServiceKeyPoints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a84b745-f299-474e-a88f-062c48f6753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233ed6f-62dd-493a-9ed5-69d48b79b6f2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Partilhado Com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Detalhes de Partilhado Com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ú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58579666-AF3A-4056-A40E-18A4B0C975A8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A069CF50-EA89-4E4B-B48F-B65A5FEDD72B}">
  <ds:schemaRefs>
    <ds:schemaRef ds:uri="http://schemas.microsoft.com/office/2006/metadata/properties"/>
    <ds:schemaRef ds:uri="http://schemas.microsoft.com/office/infopath/2007/PartnerControls"/>
    <ds:schemaRef ds:uri="http://www.w3.org/2000/xmlns/"/>
  </ds:schemaRefs>
</ds:datastoreItem>
</file>

<file path=customXml/itemProps3.xml><?xml version="1.0" encoding="utf-8"?>
<ds:datastoreItem xmlns:ds="http://schemas.openxmlformats.org/officeDocument/2006/customXml" ds:itemID="{2F68609B-AA60-4CDF-B592-9C9A329E5F90}">
  <ds:schemaRefs>
    <ds:schemaRef ds:uri="2233ed6f-62dd-493a-9ed5-69d48b79b6f2"/>
    <ds:schemaRef ds:uri="3a84b745-f299-474e-a88f-062c48f67538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0/xmlns/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573</TotalTime>
  <Words>141</Words>
  <Application>Microsoft Office PowerPoint</Application>
  <PresentationFormat>On-screen Show (4:3)</PresentationFormat>
  <Paragraphs>67</Paragraphs>
  <Slides>7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Tema do Office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Diapositivo 1</dc:title>
  <dc:creator>JFeliciano</dc:creator>
  <cp:lastModifiedBy>José António Da Silva Pinto Garcia</cp:lastModifiedBy>
  <cp:revision>22</cp:revision>
  <dcterms:created xsi:type="dcterms:W3CDTF">2013-06-16T16:53:49Z</dcterms:created>
  <dcterms:modified xsi:type="dcterms:W3CDTF">2025-01-24T15:30:32Z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0x01010034AE9ACDA9E20A4E8C6DEBB35993649E</vt:lpwstr>
  </property>
</Properties>
</file>