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1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183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9F26692-F12A-4F9E-9C6D-FABE9A277F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19"/>
            <a:ext cx="9144001" cy="6849621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9BDF44E-531A-4177-A2D6-2D2310D058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79"/>
          <a:stretch/>
        </p:blipFill>
        <p:spPr>
          <a:xfrm flipH="1">
            <a:off x="-1" y="1959"/>
            <a:ext cx="9143999" cy="6856041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BFB173A-5EF2-43F4-B3BB-6EA1975FA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69421" y="-12885"/>
            <a:ext cx="3728825" cy="2211002"/>
          </a:xfrm>
          <a:custGeom>
            <a:avLst/>
            <a:gdLst>
              <a:gd name="connsiteX0" fmla="*/ 34084 w 3801784"/>
              <a:gd name="connsiteY0" fmla="*/ 0 h 2254263"/>
              <a:gd name="connsiteX1" fmla="*/ 3767702 w 3801784"/>
              <a:gd name="connsiteY1" fmla="*/ 0 h 2254263"/>
              <a:gd name="connsiteX2" fmla="*/ 3791970 w 3801784"/>
              <a:gd name="connsiteY2" fmla="*/ 159016 h 2254263"/>
              <a:gd name="connsiteX3" fmla="*/ 3801784 w 3801784"/>
              <a:gd name="connsiteY3" fmla="*/ 353371 h 2254263"/>
              <a:gd name="connsiteX4" fmla="*/ 1900892 w 3801784"/>
              <a:gd name="connsiteY4" fmla="*/ 2254263 h 2254263"/>
              <a:gd name="connsiteX5" fmla="*/ 0 w 3801784"/>
              <a:gd name="connsiteY5" fmla="*/ 353371 h 2254263"/>
              <a:gd name="connsiteX6" fmla="*/ 9815 w 3801784"/>
              <a:gd name="connsiteY6" fmla="*/ 159016 h 225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01784" h="2254263">
                <a:moveTo>
                  <a:pt x="34084" y="0"/>
                </a:moveTo>
                <a:lnTo>
                  <a:pt x="3767702" y="0"/>
                </a:lnTo>
                <a:lnTo>
                  <a:pt x="3791970" y="159016"/>
                </a:lnTo>
                <a:cubicBezTo>
                  <a:pt x="3798459" y="222918"/>
                  <a:pt x="3801784" y="287757"/>
                  <a:pt x="3801784" y="353371"/>
                </a:cubicBezTo>
                <a:cubicBezTo>
                  <a:pt x="3801784" y="1403205"/>
                  <a:pt x="2950726" y="2254263"/>
                  <a:pt x="1900892" y="2254263"/>
                </a:cubicBezTo>
                <a:cubicBezTo>
                  <a:pt x="851058" y="2254263"/>
                  <a:pt x="0" y="1403205"/>
                  <a:pt x="0" y="353371"/>
                </a:cubicBezTo>
                <a:cubicBezTo>
                  <a:pt x="0" y="287757"/>
                  <a:pt x="3325" y="222918"/>
                  <a:pt x="9815" y="159016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109674A0-D021-2822-D958-879CD24468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402" y="514009"/>
            <a:ext cx="2456861" cy="698739"/>
          </a:xfrm>
          <a:prstGeom prst="rect">
            <a:avLst/>
          </a:prstGeom>
        </p:spPr>
      </p:pic>
      <p:sp>
        <p:nvSpPr>
          <p:cNvPr id="20" name="Freeform 67">
            <a:extLst>
              <a:ext uri="{FF2B5EF4-FFF2-40B4-BE49-F238E27FC236}">
                <a16:creationId xmlns:a16="http://schemas.microsoft.com/office/drawing/2014/main" id="{726FC37F-1DE8-4A19-A1DE-0A2176ED8D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53266" y="2599049"/>
            <a:ext cx="4890734" cy="4258951"/>
          </a:xfrm>
          <a:custGeom>
            <a:avLst/>
            <a:gdLst>
              <a:gd name="connsiteX0" fmla="*/ 2718646 w 4647408"/>
              <a:gd name="connsiteY0" fmla="*/ 0 h 3780384"/>
              <a:gd name="connsiteX1" fmla="*/ 4641019 w 4647408"/>
              <a:gd name="connsiteY1" fmla="*/ 796273 h 3780384"/>
              <a:gd name="connsiteX2" fmla="*/ 4647408 w 4647408"/>
              <a:gd name="connsiteY2" fmla="*/ 803303 h 3780384"/>
              <a:gd name="connsiteX3" fmla="*/ 4647408 w 4647408"/>
              <a:gd name="connsiteY3" fmla="*/ 3780384 h 3780384"/>
              <a:gd name="connsiteX4" fmla="*/ 215340 w 4647408"/>
              <a:gd name="connsiteY4" fmla="*/ 3780384 h 3780384"/>
              <a:gd name="connsiteX5" fmla="*/ 213645 w 4647408"/>
              <a:gd name="connsiteY5" fmla="*/ 3776866 h 3780384"/>
              <a:gd name="connsiteX6" fmla="*/ 0 w 4647408"/>
              <a:gd name="connsiteY6" fmla="*/ 2718646 h 3780384"/>
              <a:gd name="connsiteX7" fmla="*/ 2718646 w 4647408"/>
              <a:gd name="connsiteY7" fmla="*/ 0 h 378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47408" h="3780384">
                <a:moveTo>
                  <a:pt x="2718646" y="0"/>
                </a:moveTo>
                <a:cubicBezTo>
                  <a:pt x="3469379" y="0"/>
                  <a:pt x="4149041" y="304295"/>
                  <a:pt x="4641019" y="796273"/>
                </a:cubicBezTo>
                <a:lnTo>
                  <a:pt x="4647408" y="803303"/>
                </a:lnTo>
                <a:lnTo>
                  <a:pt x="4647408" y="3780384"/>
                </a:lnTo>
                <a:lnTo>
                  <a:pt x="215340" y="3780384"/>
                </a:lnTo>
                <a:lnTo>
                  <a:pt x="213645" y="3776866"/>
                </a:lnTo>
                <a:cubicBezTo>
                  <a:pt x="76074" y="3451612"/>
                  <a:pt x="0" y="3094013"/>
                  <a:pt x="0" y="2718646"/>
                </a:cubicBezTo>
                <a:cubicBezTo>
                  <a:pt x="0" y="1217179"/>
                  <a:pt x="1217179" y="0"/>
                  <a:pt x="271864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5135" y="3692520"/>
            <a:ext cx="4459934" cy="1135639"/>
          </a:xfrm>
        </p:spPr>
        <p:txBody>
          <a:bodyPr anchor="t">
            <a:normAutofit/>
          </a:bodyPr>
          <a:lstStyle/>
          <a:p>
            <a:pPr algn="l"/>
            <a:r>
              <a:rPr lang="pt-PT" sz="3000">
                <a:solidFill>
                  <a:srgbClr val="000000"/>
                </a:solidFill>
              </a:rPr>
              <a:t>Plataforma TargetOne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5417" y="3063395"/>
            <a:ext cx="4459652" cy="629123"/>
          </a:xfrm>
        </p:spPr>
        <p:txBody>
          <a:bodyPr anchor="b">
            <a:normAutofit/>
          </a:bodyPr>
          <a:lstStyle/>
          <a:p>
            <a:pPr algn="l"/>
            <a:r>
              <a:rPr lang="pt-PT" sz="1350">
                <a:solidFill>
                  <a:srgbClr val="000000"/>
                </a:solidFill>
              </a:rPr>
              <a:t>Overview &amp; Interligação das Componentes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AD408105-D14C-41D2-E6FD-11220EA282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800" t="21950" r="20300" b="28250"/>
          <a:stretch>
            <a:fillRect/>
          </a:stretch>
        </p:blipFill>
        <p:spPr>
          <a:xfrm>
            <a:off x="4982961" y="3823274"/>
            <a:ext cx="3983145" cy="26587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C0284C-E1D5-E2C8-FC9E-4E0EB69BF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52BA1C6C-FDC0-474B-CC7E-70BA3F748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D14C53E0-159A-5F24-D345-E8299AC9E1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75011D-D047-0929-949A-D2BB50F7B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/>
          </a:bodyPr>
          <a:lstStyle/>
          <a:p>
            <a:r>
              <a:rPr dirty="0"/>
              <a:t>Componente: </a:t>
            </a:r>
            <a:r>
              <a:rPr lang="pt-PT" dirty="0"/>
              <a:t>Pagamentos</a:t>
            </a:r>
            <a:endParaRPr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1ED05DC-5AFA-B67C-CB7B-5FE67F43AC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85BD4B2-50A7-A310-90CF-70E810ED5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00" t="21950" r="20300" b="28250"/>
          <a:stretch>
            <a:fillRect/>
          </a:stretch>
        </p:blipFill>
        <p:spPr>
          <a:xfrm>
            <a:off x="5039525" y="3049435"/>
            <a:ext cx="3591379" cy="202687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0EBA2E8-1604-0A2C-E0A7-ADCA4AF2D866}"/>
              </a:ext>
            </a:extLst>
          </p:cNvPr>
          <p:cNvSpPr txBox="1">
            <a:spLocks/>
          </p:cNvSpPr>
          <p:nvPr/>
        </p:nvSpPr>
        <p:spPr>
          <a:xfrm>
            <a:off x="40140" y="1709003"/>
            <a:ext cx="4999385" cy="5582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PT" sz="1400" dirty="0"/>
          </a:p>
          <a:p>
            <a:r>
              <a:rPr lang="pt-PT" sz="1400" b="1" dirty="0"/>
              <a:t>Funcionalidades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Gestão diária da tesouraria da empresa ou grupo;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Visão global da posição de tesouraria, com base em previsões e datas valor.</a:t>
            </a:r>
          </a:p>
          <a:p>
            <a:r>
              <a:rPr lang="pt-PT" sz="1400" b="1" dirty="0"/>
              <a:t>Ações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Importação de propostas de salários;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Criação, aprovação e rejeição  de propostas de pagamento;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Envio de propostas para os Bancos;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Acompanhamento da evolução do estado das propostas enviadas;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Importação do cadastro dos fornecedores e de documentos em aberto.</a:t>
            </a:r>
          </a:p>
          <a:p>
            <a:pPr marL="342900" lvl="1" indent="-342900">
              <a:lnSpc>
                <a:spcPct val="90000"/>
              </a:lnSpc>
              <a:buFont typeface="Arial"/>
              <a:buChar char="•"/>
            </a:pPr>
            <a:r>
              <a:rPr lang="pt-PT" sz="1400" b="1" dirty="0"/>
              <a:t>Outputs: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Propostas por Estado (Por aprovar, por Enviar, Enviada, Relatório Receção, Relatório Confirmação, Retorno);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Propostas Detalhe;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Documentos em aberto de fornecedores;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Emails de Notificação.</a:t>
            </a:r>
          </a:p>
        </p:txBody>
      </p:sp>
    </p:spTree>
    <p:extLst>
      <p:ext uri="{BB962C8B-B14F-4D97-AF65-F5344CB8AC3E}">
        <p14:creationId xmlns:p14="http://schemas.microsoft.com/office/powerpoint/2010/main" val="1269845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908ED3-D4A4-571B-C6A4-BF106481F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B7045DFD-C94B-ABD3-E92C-8085EFD5F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4546AAA-1671-43C7-4BAC-F838D2755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31C737-D14B-4DAD-4BBB-7D5885B04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 fontScale="90000"/>
          </a:bodyPr>
          <a:lstStyle/>
          <a:p>
            <a:r>
              <a:rPr dirty="0"/>
              <a:t>Componente: </a:t>
            </a:r>
            <a:r>
              <a:rPr lang="pt-PT" dirty="0"/>
              <a:t>Cobranças &amp; Recebimentos</a:t>
            </a:r>
            <a:endParaRPr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30938A7-E1B7-0B5F-6A73-13337A3D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BFC9922-A8A7-8F86-9B2D-42668BD1ED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00" t="21950" r="20300" b="28250"/>
          <a:stretch>
            <a:fillRect/>
          </a:stretch>
        </p:blipFill>
        <p:spPr>
          <a:xfrm>
            <a:off x="5039525" y="3049435"/>
            <a:ext cx="3591379" cy="202687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A5EC2-3850-C3C8-11D6-9A76D2A19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324" y="2222492"/>
            <a:ext cx="8229600" cy="4525963"/>
          </a:xfrm>
        </p:spPr>
        <p:txBody>
          <a:bodyPr>
            <a:normAutofit/>
          </a:bodyPr>
          <a:lstStyle/>
          <a:p>
            <a:endParaRPr sz="1400" dirty="0"/>
          </a:p>
          <a:p>
            <a:r>
              <a:rPr sz="1400" b="1" dirty="0" err="1"/>
              <a:t>Funcionalidades</a:t>
            </a:r>
            <a:r>
              <a:rPr sz="1400" b="1" dirty="0"/>
              <a:t> </a:t>
            </a:r>
            <a:r>
              <a:rPr sz="1400" b="1" dirty="0" err="1"/>
              <a:t>chave</a:t>
            </a:r>
            <a:r>
              <a:rPr sz="1400" b="1" dirty="0"/>
              <a:t>:</a:t>
            </a:r>
          </a:p>
          <a:p>
            <a:pPr lvl="1" algn="just">
              <a:lnSpc>
                <a:spcPct val="90000"/>
              </a:lnSpc>
            </a:pPr>
            <a:r>
              <a:rPr sz="1400" dirty="0" err="1"/>
              <a:t>Gestão</a:t>
            </a:r>
            <a:r>
              <a:rPr sz="1400" dirty="0"/>
              <a:t> de </a:t>
            </a:r>
            <a:r>
              <a:rPr sz="1400" dirty="0" err="1"/>
              <a:t>cobranças</a:t>
            </a:r>
            <a:r>
              <a:rPr sz="1400" dirty="0"/>
              <a:t> e </a:t>
            </a:r>
            <a:r>
              <a:rPr sz="1400" dirty="0" err="1"/>
              <a:t>recebimentos</a:t>
            </a:r>
            <a:r>
              <a:rPr sz="1400" dirty="0"/>
              <a:t> do </a:t>
            </a:r>
            <a:r>
              <a:rPr sz="1400" dirty="0" err="1"/>
              <a:t>grupo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Centralização</a:t>
            </a:r>
            <a:r>
              <a:rPr sz="1400" dirty="0"/>
              <a:t> da </a:t>
            </a:r>
            <a:r>
              <a:rPr sz="1400" dirty="0" err="1"/>
              <a:t>informação</a:t>
            </a:r>
            <a:r>
              <a:rPr sz="1400" dirty="0"/>
              <a:t> de </a:t>
            </a:r>
            <a:r>
              <a:rPr sz="1400" dirty="0" err="1"/>
              <a:t>clientes</a:t>
            </a:r>
            <a:r>
              <a:rPr lang="pt-PT" sz="1400" dirty="0"/>
              <a:t>.</a:t>
            </a:r>
            <a:endParaRPr sz="1400" dirty="0"/>
          </a:p>
          <a:p>
            <a:r>
              <a:rPr sz="1400" b="1" dirty="0" err="1"/>
              <a:t>Ações</a:t>
            </a:r>
            <a:r>
              <a:rPr sz="1400" b="1" dirty="0"/>
              <a:t> </a:t>
            </a:r>
            <a:r>
              <a:rPr sz="1400" b="1" dirty="0" err="1"/>
              <a:t>chave</a:t>
            </a:r>
            <a:r>
              <a:rPr sz="1400" b="1" dirty="0"/>
              <a:t>:</a:t>
            </a:r>
          </a:p>
          <a:p>
            <a:pPr lvl="1" algn="just">
              <a:lnSpc>
                <a:spcPct val="90000"/>
              </a:lnSpc>
            </a:pPr>
            <a:r>
              <a:rPr sz="1400" dirty="0" err="1"/>
              <a:t>Importação</a:t>
            </a:r>
            <a:r>
              <a:rPr sz="1400" dirty="0"/>
              <a:t> do </a:t>
            </a:r>
            <a:r>
              <a:rPr sz="1400" dirty="0" err="1"/>
              <a:t>cadastro</a:t>
            </a:r>
            <a:r>
              <a:rPr lang="pt-PT" sz="1400" dirty="0"/>
              <a:t> e documentos</a:t>
            </a:r>
            <a:r>
              <a:rPr sz="1400" dirty="0"/>
              <a:t> de </a:t>
            </a:r>
            <a:r>
              <a:rPr sz="1400" dirty="0" err="1"/>
              <a:t>clientes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Criação</a:t>
            </a:r>
            <a:r>
              <a:rPr sz="1400" dirty="0"/>
              <a:t> de </a:t>
            </a:r>
            <a:r>
              <a:rPr sz="1400" dirty="0" err="1"/>
              <a:t>propostas</a:t>
            </a:r>
            <a:r>
              <a:rPr sz="1400" dirty="0"/>
              <a:t> de </a:t>
            </a:r>
            <a:r>
              <a:rPr sz="1400" dirty="0" err="1"/>
              <a:t>cobrança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Envio</a:t>
            </a:r>
            <a:r>
              <a:rPr sz="1400" dirty="0"/>
              <a:t> de </a:t>
            </a:r>
            <a:r>
              <a:rPr sz="1400" dirty="0" err="1"/>
              <a:t>propostas</a:t>
            </a:r>
            <a:r>
              <a:rPr sz="1400" dirty="0"/>
              <a:t> para </a:t>
            </a:r>
            <a:r>
              <a:rPr sz="1400" dirty="0" err="1"/>
              <a:t>bancos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Gestão</a:t>
            </a:r>
            <a:r>
              <a:rPr sz="1400" dirty="0"/>
              <a:t> de cheques e </a:t>
            </a:r>
            <a:r>
              <a:rPr sz="1400" dirty="0" err="1"/>
              <a:t>emissão</a:t>
            </a:r>
            <a:r>
              <a:rPr sz="1400" dirty="0"/>
              <a:t> de </a:t>
            </a:r>
            <a:r>
              <a:rPr sz="1400" dirty="0" err="1"/>
              <a:t>talões</a:t>
            </a:r>
            <a:r>
              <a:rPr sz="1400" dirty="0"/>
              <a:t> de </a:t>
            </a:r>
            <a:r>
              <a:rPr sz="1400" dirty="0" err="1"/>
              <a:t>depósito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Reconciliação</a:t>
            </a:r>
            <a:r>
              <a:rPr sz="1400" dirty="0"/>
              <a:t> de </a:t>
            </a:r>
            <a:r>
              <a:rPr sz="1400" dirty="0" err="1"/>
              <a:t>cobranças</a:t>
            </a:r>
            <a:r>
              <a:rPr lang="pt-PT" sz="1400" dirty="0"/>
              <a:t>.</a:t>
            </a:r>
            <a:endParaRPr sz="1400" dirty="0"/>
          </a:p>
          <a:p>
            <a:r>
              <a:rPr sz="1400" b="1" dirty="0"/>
              <a:t>Outputs:</a:t>
            </a:r>
          </a:p>
          <a:p>
            <a:pPr lvl="1" algn="just">
              <a:lnSpc>
                <a:spcPct val="90000"/>
              </a:lnSpc>
            </a:pPr>
            <a:r>
              <a:rPr sz="1400" dirty="0" err="1"/>
              <a:t>Propostas</a:t>
            </a:r>
            <a:r>
              <a:rPr sz="1400" dirty="0"/>
              <a:t> por </a:t>
            </a:r>
            <a:r>
              <a:rPr sz="1400" dirty="0" err="1"/>
              <a:t>estado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Documentos</a:t>
            </a:r>
            <a:r>
              <a:rPr sz="1400" dirty="0"/>
              <a:t> </a:t>
            </a:r>
            <a:r>
              <a:rPr sz="1400" dirty="0" err="1"/>
              <a:t>em</a:t>
            </a:r>
            <a:r>
              <a:rPr sz="1400" dirty="0"/>
              <a:t> </a:t>
            </a:r>
            <a:r>
              <a:rPr sz="1400" dirty="0" err="1"/>
              <a:t>aberto</a:t>
            </a:r>
            <a:r>
              <a:rPr sz="1400" dirty="0"/>
              <a:t> de </a:t>
            </a:r>
            <a:r>
              <a:rPr sz="1400" dirty="0" err="1"/>
              <a:t>clientes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/>
              <a:t>Mapa da </a:t>
            </a:r>
            <a:r>
              <a:rPr sz="1400" dirty="0" err="1"/>
              <a:t>dívida</a:t>
            </a:r>
            <a:r>
              <a:rPr sz="1400" dirty="0"/>
              <a:t> </a:t>
            </a:r>
            <a:r>
              <a:rPr sz="1400" dirty="0" err="1"/>
              <a:t>vencida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/>
              <a:t>Emails de </a:t>
            </a:r>
            <a:r>
              <a:rPr sz="1400" dirty="0" err="1"/>
              <a:t>notificação</a:t>
            </a:r>
            <a:r>
              <a:rPr lang="pt-PT" sz="1400" dirty="0"/>
              <a:t>.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92593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A72ADC-2B57-AB5D-C696-D6A2D02E7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E9950451-8481-9537-1FFF-6B1241DEC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39B3582-32B2-E82E-A59E-E6583F99F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AAFDBA-FE1E-545C-6F53-6EE9E23C2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/>
          </a:bodyPr>
          <a:lstStyle/>
          <a:p>
            <a:r>
              <a:rPr dirty="0"/>
              <a:t>Componente: </a:t>
            </a:r>
            <a:r>
              <a:rPr lang="pt-PT" dirty="0"/>
              <a:t>Caixas</a:t>
            </a:r>
            <a:endParaRPr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BC54EBA-8360-C487-C0A0-13DCBE447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F60048B-F7E7-D813-5C86-29E81B5889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00" t="21950" r="20300" b="28250"/>
          <a:stretch>
            <a:fillRect/>
          </a:stretch>
        </p:blipFill>
        <p:spPr>
          <a:xfrm>
            <a:off x="5039525" y="3049435"/>
            <a:ext cx="3591379" cy="202687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8B48567-D8D3-F812-2941-A3B2A242FE1C}"/>
              </a:ext>
            </a:extLst>
          </p:cNvPr>
          <p:cNvSpPr txBox="1">
            <a:spLocks/>
          </p:cNvSpPr>
          <p:nvPr/>
        </p:nvSpPr>
        <p:spPr>
          <a:xfrm>
            <a:off x="0" y="206183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PT" sz="1400" dirty="0"/>
          </a:p>
          <a:p>
            <a:r>
              <a:rPr lang="pt-PT" sz="1400" b="1" dirty="0"/>
              <a:t>Funcionalidades chave:</a:t>
            </a:r>
          </a:p>
          <a:p>
            <a:pPr lvl="1"/>
            <a:r>
              <a:rPr lang="pt-PT" sz="1400" dirty="0"/>
              <a:t>Gestão de fecho de caixas e rendimentos;</a:t>
            </a:r>
          </a:p>
          <a:p>
            <a:pPr lvl="1"/>
            <a:r>
              <a:rPr lang="pt-PT" sz="1400" dirty="0"/>
              <a:t>Criação e controlo de prestações de contas.</a:t>
            </a:r>
          </a:p>
          <a:p>
            <a:r>
              <a:rPr lang="pt-PT" sz="1400" b="1" dirty="0"/>
              <a:t>Ações chave:</a:t>
            </a:r>
          </a:p>
          <a:p>
            <a:pPr lvl="1"/>
            <a:r>
              <a:rPr lang="pt-PT" sz="1400" dirty="0"/>
              <a:t>Integração de dados de vendas por caixa;</a:t>
            </a:r>
          </a:p>
          <a:p>
            <a:pPr lvl="1"/>
            <a:r>
              <a:rPr lang="pt-PT" sz="1400" dirty="0"/>
              <a:t>Criação de prestações de contas;</a:t>
            </a:r>
          </a:p>
          <a:p>
            <a:pPr lvl="1"/>
            <a:r>
              <a:rPr lang="pt-PT" sz="1400" dirty="0"/>
              <a:t>Apuramento de comissões de vendas;</a:t>
            </a:r>
          </a:p>
          <a:p>
            <a:pPr lvl="1"/>
            <a:r>
              <a:rPr lang="pt-PT" sz="1400" dirty="0"/>
              <a:t>Validação para contabilização;</a:t>
            </a:r>
          </a:p>
          <a:p>
            <a:pPr lvl="1"/>
            <a:r>
              <a:rPr lang="pt-PT" sz="1400" dirty="0"/>
              <a:t>Criação de previsões de caixa.</a:t>
            </a:r>
          </a:p>
          <a:p>
            <a:r>
              <a:rPr lang="pt-PT" sz="1400" b="1" dirty="0"/>
              <a:t>Outputs:</a:t>
            </a:r>
          </a:p>
          <a:p>
            <a:pPr lvl="1"/>
            <a:r>
              <a:rPr lang="pt-PT" sz="1400" dirty="0"/>
              <a:t>Prestações de contas de fecho de caixas;</a:t>
            </a:r>
          </a:p>
          <a:p>
            <a:pPr lvl="1"/>
            <a:r>
              <a:rPr lang="pt-PT" sz="1400" dirty="0"/>
              <a:t>Comissões de vendas;</a:t>
            </a:r>
          </a:p>
          <a:p>
            <a:pPr lvl="1"/>
            <a:r>
              <a:rPr lang="pt-PT" sz="1400" dirty="0"/>
              <a:t>Consultas e detalhes de vendas;</a:t>
            </a:r>
          </a:p>
          <a:p>
            <a:pPr lvl="1"/>
            <a:r>
              <a:rPr lang="pt-PT" sz="1400" dirty="0"/>
              <a:t>Controlo do processo (anulações, atrasos).</a:t>
            </a:r>
          </a:p>
        </p:txBody>
      </p:sp>
    </p:spTree>
    <p:extLst>
      <p:ext uri="{BB962C8B-B14F-4D97-AF65-F5344CB8AC3E}">
        <p14:creationId xmlns:p14="http://schemas.microsoft.com/office/powerpoint/2010/main" val="1184680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E267A4-C0F8-2641-EECF-07C522533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EF13CC5B-FFE9-6B72-36F2-E75770C22F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95207631-32F6-63F5-BFFC-784B75D7F0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304B2B-6D58-165D-AD5D-BDB8EC0E5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 fontScale="90000"/>
          </a:bodyPr>
          <a:lstStyle/>
          <a:p>
            <a:r>
              <a:rPr dirty="0"/>
              <a:t>Componente: </a:t>
            </a:r>
            <a:r>
              <a:rPr lang="pt-PT" dirty="0"/>
              <a:t> Operações Financeiras</a:t>
            </a:r>
            <a:endParaRPr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A5B36A0-5D3F-0E8A-6693-22CA068785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75B6812-D05B-3AB6-A6FE-18B11E2D55E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00" t="21950" r="20300" b="28250"/>
          <a:stretch>
            <a:fillRect/>
          </a:stretch>
        </p:blipFill>
        <p:spPr>
          <a:xfrm>
            <a:off x="5039525" y="3049435"/>
            <a:ext cx="3591379" cy="202687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7F305-97C1-274A-9573-CD9C3C4888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0324" y="1871165"/>
            <a:ext cx="8229600" cy="4525963"/>
          </a:xfrm>
        </p:spPr>
        <p:txBody>
          <a:bodyPr>
            <a:noAutofit/>
          </a:bodyPr>
          <a:lstStyle/>
          <a:p>
            <a:endParaRPr sz="1400" dirty="0"/>
          </a:p>
          <a:p>
            <a:r>
              <a:rPr sz="1400" b="1" dirty="0" err="1"/>
              <a:t>Funcionalidades</a:t>
            </a:r>
            <a:r>
              <a:rPr sz="1400" b="1" dirty="0"/>
              <a:t> </a:t>
            </a:r>
            <a:r>
              <a:rPr sz="1400" b="1" dirty="0" err="1"/>
              <a:t>chave</a:t>
            </a:r>
            <a:r>
              <a:rPr sz="1400" b="1" dirty="0"/>
              <a:t>:</a:t>
            </a:r>
          </a:p>
          <a:p>
            <a:pPr lvl="1" algn="just">
              <a:lnSpc>
                <a:spcPct val="90000"/>
              </a:lnSpc>
            </a:pPr>
            <a:r>
              <a:rPr sz="1400" dirty="0" err="1"/>
              <a:t>Gestão</a:t>
            </a:r>
            <a:r>
              <a:rPr sz="1400" dirty="0"/>
              <a:t> integral de </a:t>
            </a:r>
            <a:r>
              <a:rPr sz="1400" dirty="0" err="1"/>
              <a:t>contratos</a:t>
            </a:r>
            <a:r>
              <a:rPr sz="1400" dirty="0"/>
              <a:t> </a:t>
            </a:r>
            <a:r>
              <a:rPr sz="1400" dirty="0" err="1"/>
              <a:t>financeiros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Acompanhamento</a:t>
            </a:r>
            <a:r>
              <a:rPr sz="1400" dirty="0"/>
              <a:t> de </a:t>
            </a:r>
            <a:r>
              <a:rPr sz="1400" dirty="0" err="1"/>
              <a:t>instrumentos</a:t>
            </a:r>
            <a:r>
              <a:rPr sz="1400" dirty="0"/>
              <a:t> </a:t>
            </a:r>
            <a:r>
              <a:rPr sz="1400" dirty="0" err="1"/>
              <a:t>financeiros</a:t>
            </a:r>
            <a:r>
              <a:rPr lang="pt-PT" sz="1400" dirty="0"/>
              <a:t>.</a:t>
            </a:r>
            <a:endParaRPr sz="1400" dirty="0"/>
          </a:p>
          <a:p>
            <a:pPr marL="342900" lvl="1" indent="-342900">
              <a:lnSpc>
                <a:spcPct val="90000"/>
              </a:lnSpc>
              <a:buFont typeface="Arial"/>
              <a:buChar char="•"/>
            </a:pPr>
            <a:r>
              <a:rPr sz="1400" b="1" dirty="0" err="1"/>
              <a:t>Ações</a:t>
            </a:r>
            <a:r>
              <a:rPr sz="1400" b="1" dirty="0"/>
              <a:t> </a:t>
            </a:r>
            <a:r>
              <a:rPr sz="1400" b="1" dirty="0" err="1"/>
              <a:t>chave</a:t>
            </a:r>
            <a:r>
              <a:rPr sz="1400" b="1" dirty="0"/>
              <a:t>:</a:t>
            </a:r>
          </a:p>
          <a:p>
            <a:pPr lvl="1" algn="just">
              <a:lnSpc>
                <a:spcPct val="90000"/>
              </a:lnSpc>
            </a:pPr>
            <a:r>
              <a:rPr sz="1400" dirty="0" err="1"/>
              <a:t>Configuração</a:t>
            </a:r>
            <a:r>
              <a:rPr sz="1400" dirty="0"/>
              <a:t> de </a:t>
            </a:r>
            <a:r>
              <a:rPr sz="1400" dirty="0" err="1"/>
              <a:t>contratos</a:t>
            </a:r>
            <a:r>
              <a:rPr sz="1400" dirty="0"/>
              <a:t> </a:t>
            </a:r>
            <a:r>
              <a:rPr sz="1400" dirty="0" err="1"/>
              <a:t>financeiros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Atualização</a:t>
            </a:r>
            <a:r>
              <a:rPr sz="1400" dirty="0"/>
              <a:t> de dados de mercado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Operações</a:t>
            </a:r>
            <a:r>
              <a:rPr sz="1400" dirty="0"/>
              <a:t> </a:t>
            </a:r>
            <a:r>
              <a:rPr sz="1400" dirty="0" err="1"/>
              <a:t>contabilísticas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Especialização</a:t>
            </a:r>
            <a:r>
              <a:rPr sz="1400" dirty="0"/>
              <a:t> de custos e </a:t>
            </a:r>
            <a:r>
              <a:rPr sz="1400" dirty="0" err="1"/>
              <a:t>proveitos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Reavaliação</a:t>
            </a:r>
            <a:r>
              <a:rPr sz="1400" dirty="0"/>
              <a:t> cambial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Configuração</a:t>
            </a:r>
            <a:r>
              <a:rPr sz="1400" dirty="0"/>
              <a:t> de </a:t>
            </a:r>
            <a:r>
              <a:rPr sz="1400" dirty="0" err="1"/>
              <a:t>alertas</a:t>
            </a:r>
            <a:r>
              <a:rPr lang="pt-PT" sz="1400" dirty="0"/>
              <a:t>.</a:t>
            </a:r>
            <a:endParaRPr sz="1400" dirty="0"/>
          </a:p>
          <a:p>
            <a:r>
              <a:rPr sz="1400" b="1" dirty="0"/>
              <a:t>Outputs:</a:t>
            </a:r>
          </a:p>
          <a:p>
            <a:pPr lvl="1" algn="just">
              <a:lnSpc>
                <a:spcPct val="90000"/>
              </a:lnSpc>
            </a:pPr>
            <a:r>
              <a:rPr sz="1400" dirty="0" err="1"/>
              <a:t>Consultas</a:t>
            </a:r>
            <a:r>
              <a:rPr sz="1400" dirty="0"/>
              <a:t> </a:t>
            </a:r>
            <a:r>
              <a:rPr sz="1400" dirty="0" err="1"/>
              <a:t>gerais</a:t>
            </a:r>
            <a:r>
              <a:rPr sz="1400" dirty="0"/>
              <a:t> de </a:t>
            </a:r>
            <a:r>
              <a:rPr sz="1400" dirty="0" err="1"/>
              <a:t>contratos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Posição</a:t>
            </a:r>
            <a:r>
              <a:rPr sz="1400" dirty="0"/>
              <a:t> de </a:t>
            </a:r>
            <a:r>
              <a:rPr sz="1400" dirty="0" err="1"/>
              <a:t>dívida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Faturação</a:t>
            </a:r>
            <a:r>
              <a:rPr sz="1400" dirty="0"/>
              <a:t> intra-</a:t>
            </a:r>
            <a:r>
              <a:rPr sz="1400" dirty="0" err="1"/>
              <a:t>grupo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Resumo</a:t>
            </a:r>
            <a:r>
              <a:rPr sz="1400" dirty="0"/>
              <a:t> de </a:t>
            </a:r>
            <a:r>
              <a:rPr sz="1400" dirty="0" err="1"/>
              <a:t>saldos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 err="1"/>
              <a:t>Calendário</a:t>
            </a:r>
            <a:r>
              <a:rPr sz="1400" dirty="0"/>
              <a:t> de </a:t>
            </a:r>
            <a:r>
              <a:rPr sz="1400" dirty="0" err="1"/>
              <a:t>pagamentos</a:t>
            </a:r>
            <a:r>
              <a:rPr lang="pt-PT" sz="1400" dirty="0"/>
              <a:t>;</a:t>
            </a:r>
            <a:endParaRPr sz="1400" dirty="0"/>
          </a:p>
          <a:p>
            <a:pPr lvl="1" algn="just">
              <a:lnSpc>
                <a:spcPct val="90000"/>
              </a:lnSpc>
            </a:pPr>
            <a:r>
              <a:rPr sz="1400" dirty="0"/>
              <a:t>Escalas de </a:t>
            </a:r>
            <a:r>
              <a:rPr sz="1400" dirty="0" err="1"/>
              <a:t>juros</a:t>
            </a:r>
            <a:r>
              <a:rPr lang="pt-PT" sz="1400" dirty="0"/>
              <a:t>.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11000008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D0079B-6059-14E3-2901-077F4CF8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3D417D5B-CB86-EE8C-4E1F-A28A1E532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BFF0FCA-DC3C-7A1F-CB74-28D44F7A8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7AC5E3-B97E-FBB9-8387-4B2BA1A98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 fontScale="90000"/>
          </a:bodyPr>
          <a:lstStyle/>
          <a:p>
            <a:r>
              <a:rPr dirty="0"/>
              <a:t>Componente: </a:t>
            </a:r>
            <a:r>
              <a:rPr lang="pt-PT" dirty="0"/>
              <a:t>Operações Orçamento</a:t>
            </a:r>
            <a:endParaRPr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42F03EE-02B4-04B0-50CE-A48C28E43A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8A4CCC0-3B46-5ABC-B294-8D73CE4FB5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00" t="21950" r="20300" b="28250"/>
          <a:stretch>
            <a:fillRect/>
          </a:stretch>
        </p:blipFill>
        <p:spPr>
          <a:xfrm>
            <a:off x="5039525" y="3049435"/>
            <a:ext cx="3591379" cy="2026872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7F0DFD-54F1-C00C-1C7E-AF5CD44AA1A0}"/>
              </a:ext>
            </a:extLst>
          </p:cNvPr>
          <p:cNvSpPr txBox="1">
            <a:spLocks/>
          </p:cNvSpPr>
          <p:nvPr/>
        </p:nvSpPr>
        <p:spPr>
          <a:xfrm>
            <a:off x="0" y="1668791"/>
            <a:ext cx="5193792" cy="5582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pt-PT" sz="1400" dirty="0"/>
          </a:p>
          <a:p>
            <a:pPr algn="just"/>
            <a:r>
              <a:rPr lang="pt-PT" sz="1400" b="1" dirty="0"/>
              <a:t>Funcionalidades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Gestão do orçamento de tesouraria da empresa ou grupo;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Possibilidade de análise de desvios.</a:t>
            </a:r>
          </a:p>
          <a:p>
            <a:pPr algn="just"/>
            <a:r>
              <a:rPr lang="pt-PT" sz="1400" b="1" dirty="0"/>
              <a:t>Ações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Importação de </a:t>
            </a:r>
            <a:r>
              <a:rPr lang="pt-PT" sz="1400" dirty="0" err="1"/>
              <a:t>template</a:t>
            </a:r>
            <a:r>
              <a:rPr lang="pt-PT" sz="1400" dirty="0"/>
              <a:t> Excel com o orçamento económico;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Atualização e manutenção das regras de transformação do OE em OT;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Importação de dados de TOF;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Inserção manual de elementos não oriundos do OE e TOF;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Envio de dados orçamentados para Tesouraria.</a:t>
            </a:r>
          </a:p>
          <a:p>
            <a:pPr algn="just"/>
            <a:r>
              <a:rPr lang="pt-PT" sz="1400" b="1" dirty="0"/>
              <a:t>Outputs: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Mapa de orçamentos;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Mapa de desvios;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Mapa combinado (Real + Orçamento).</a:t>
            </a:r>
          </a:p>
        </p:txBody>
      </p:sp>
    </p:spTree>
    <p:extLst>
      <p:ext uri="{BB962C8B-B14F-4D97-AF65-F5344CB8AC3E}">
        <p14:creationId xmlns:p14="http://schemas.microsoft.com/office/powerpoint/2010/main" val="2136081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95F6A6F-239A-3DC5-677A-1334EFB6D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/>
          </a:bodyPr>
          <a:lstStyle/>
          <a:p>
            <a:r>
              <a:rPr lang="pt-PT" b="1" dirty="0"/>
              <a:t>Plataforma Target </a:t>
            </a:r>
            <a:r>
              <a:rPr lang="pt-PT" b="1" dirty="0" err="1"/>
              <a:t>One</a:t>
            </a:r>
            <a:endParaRPr lang="pt-PT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F9B88DC9-F643-A7B1-C5BD-36D76CB2B8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464" y="2198362"/>
            <a:ext cx="4645151" cy="391777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pt-PT" sz="1700" dirty="0"/>
              <a:t>A </a:t>
            </a:r>
            <a:r>
              <a:rPr lang="pt-PT" sz="1700" b="1" dirty="0"/>
              <a:t>Target </a:t>
            </a:r>
            <a:r>
              <a:rPr lang="pt-PT" sz="1700" b="1" dirty="0" err="1"/>
              <a:t>One</a:t>
            </a:r>
            <a:r>
              <a:rPr lang="pt-PT" sz="1700" dirty="0"/>
              <a:t> é uma plataforma desenvolvida pela </a:t>
            </a:r>
            <a:r>
              <a:rPr lang="pt-PT" sz="1700" b="1" dirty="0" err="1"/>
              <a:t>MetaCase</a:t>
            </a:r>
            <a:r>
              <a:rPr lang="pt-PT" sz="1700" dirty="0"/>
              <a:t> para otimizar e controlar os </a:t>
            </a:r>
            <a:r>
              <a:rPr lang="pt-PT" sz="1700" b="1" dirty="0"/>
              <a:t>fluxos financeiros de empresas e grupos</a:t>
            </a:r>
            <a:r>
              <a:rPr lang="pt-PT" sz="1700" dirty="0"/>
              <a:t>, garantindo eficiência, segurança e integração com sistemas existentes.</a:t>
            </a:r>
          </a:p>
          <a:p>
            <a:pPr algn="just"/>
            <a:endParaRPr lang="pt-PT" sz="1700" dirty="0"/>
          </a:p>
          <a:p>
            <a:r>
              <a:rPr lang="pt-PT" sz="2200" b="1" dirty="0"/>
              <a:t>Principais vantagens:</a:t>
            </a:r>
          </a:p>
          <a:p>
            <a:pPr marL="0" indent="0">
              <a:buNone/>
            </a:pPr>
            <a:endParaRPr lang="pt-PT" sz="2200" dirty="0"/>
          </a:p>
          <a:p>
            <a:pPr>
              <a:buFont typeface="Wingdings" panose="05000000000000000000" pitchFamily="2" charset="2"/>
              <a:buChar char="ü"/>
            </a:pPr>
            <a:r>
              <a:rPr lang="pt-PT" sz="1800" b="1" dirty="0"/>
              <a:t>Decisão informada</a:t>
            </a:r>
            <a:r>
              <a:rPr lang="pt-PT" sz="1800" dirty="0"/>
              <a:t> com acesso a dados fiáveis em tempo real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PT" sz="1800" b="1" dirty="0"/>
              <a:t>Integração global</a:t>
            </a:r>
            <a:r>
              <a:rPr lang="pt-PT" sz="1800" dirty="0"/>
              <a:t> com </a:t>
            </a:r>
            <a:r>
              <a:rPr lang="pt-PT" sz="1800" dirty="0" err="1"/>
              <a:t>ERPs</a:t>
            </a:r>
            <a:r>
              <a:rPr lang="pt-PT" sz="1800" dirty="0"/>
              <a:t>, sistemas internos e instituições financeiras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PT" sz="1800" b="1" dirty="0"/>
              <a:t>Segurança e auditoria (SOX </a:t>
            </a:r>
            <a:r>
              <a:rPr lang="pt-PT" sz="1800" b="1" dirty="0" err="1"/>
              <a:t>Compliance</a:t>
            </a:r>
            <a:r>
              <a:rPr lang="pt-PT" sz="1800" b="1" dirty="0"/>
              <a:t>)</a:t>
            </a:r>
            <a:r>
              <a:rPr lang="pt-PT" sz="1800" dirty="0"/>
              <a:t> com histórico de alterações e controlo de acessos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PT" sz="1800" b="1" dirty="0"/>
              <a:t>Flexibilidade e escalabilidade</a:t>
            </a:r>
            <a:r>
              <a:rPr lang="pt-PT" sz="1800" dirty="0"/>
              <a:t>, permitindo integrar novas funcionalidades conforme as necessidades do negócio</a:t>
            </a:r>
          </a:p>
          <a:p>
            <a:pPr algn="just"/>
            <a:endParaRPr lang="pt-PT" sz="1700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017CF3E-D324-64F4-F3C3-7181CFE9C7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00" t="21950" r="20300" b="28250"/>
          <a:stretch>
            <a:fillRect/>
          </a:stretch>
        </p:blipFill>
        <p:spPr>
          <a:xfrm>
            <a:off x="5039525" y="3049435"/>
            <a:ext cx="3591379" cy="2026872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2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7EDF9C-0417-6F70-5F4C-3069E9EDE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928D379-9190-7805-35DF-CEF473C1C5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D19D8E6-FB22-B9B9-3E8D-7957FF1BA6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13E8773-AD20-15DC-6C02-CD5B8B23F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/>
          </a:bodyPr>
          <a:lstStyle/>
          <a:p>
            <a:r>
              <a:rPr lang="pt-PT" b="1" dirty="0"/>
              <a:t>Componentes Target </a:t>
            </a:r>
            <a:r>
              <a:rPr lang="pt-PT" b="1" dirty="0" err="1"/>
              <a:t>One</a:t>
            </a:r>
            <a:endParaRPr lang="pt-PT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93DEBE9-A342-9D1C-B916-8F9F68494E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464" y="2198362"/>
            <a:ext cx="4645151" cy="391777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pt-PT" b="1" dirty="0"/>
              <a:t>Painel de Controlo</a:t>
            </a:r>
            <a:endParaRPr lang="pt-PT" dirty="0"/>
          </a:p>
          <a:p>
            <a:pPr lvl="0"/>
            <a:r>
              <a:rPr lang="pt-PT" b="1" dirty="0"/>
              <a:t>Parâmetros</a:t>
            </a:r>
            <a:endParaRPr lang="pt-PT" dirty="0"/>
          </a:p>
          <a:p>
            <a:pPr lvl="0"/>
            <a:r>
              <a:rPr lang="pt-PT" b="1" dirty="0"/>
              <a:t>Extratos</a:t>
            </a:r>
            <a:endParaRPr lang="pt-PT" dirty="0"/>
          </a:p>
          <a:p>
            <a:pPr lvl="0"/>
            <a:r>
              <a:rPr lang="pt-PT" b="1" dirty="0"/>
              <a:t>Reconciliações</a:t>
            </a:r>
            <a:endParaRPr lang="pt-PT" dirty="0"/>
          </a:p>
          <a:p>
            <a:pPr lvl="0"/>
            <a:r>
              <a:rPr lang="pt-PT" b="1" dirty="0"/>
              <a:t>Contabilização</a:t>
            </a:r>
            <a:endParaRPr lang="pt-PT" dirty="0"/>
          </a:p>
          <a:p>
            <a:pPr lvl="0"/>
            <a:r>
              <a:rPr lang="pt-PT" b="1" dirty="0"/>
              <a:t>Tesouraria</a:t>
            </a:r>
            <a:endParaRPr lang="pt-PT" dirty="0"/>
          </a:p>
          <a:p>
            <a:pPr lvl="0"/>
            <a:r>
              <a:rPr lang="pt-PT" b="1" dirty="0"/>
              <a:t>Pagamentos</a:t>
            </a:r>
            <a:endParaRPr lang="pt-PT" dirty="0"/>
          </a:p>
          <a:p>
            <a:pPr lvl="0"/>
            <a:r>
              <a:rPr lang="pt-PT" b="1" dirty="0"/>
              <a:t>Cobranças &amp; Recebimentos</a:t>
            </a:r>
            <a:endParaRPr lang="pt-PT" dirty="0"/>
          </a:p>
          <a:p>
            <a:pPr lvl="0"/>
            <a:r>
              <a:rPr lang="pt-PT" b="1" dirty="0"/>
              <a:t>Caixas</a:t>
            </a:r>
            <a:endParaRPr lang="pt-PT" dirty="0"/>
          </a:p>
          <a:p>
            <a:pPr lvl="0"/>
            <a:r>
              <a:rPr lang="pt-PT" b="1" dirty="0"/>
              <a:t>Operações Financeiras</a:t>
            </a:r>
            <a:endParaRPr lang="pt-PT" dirty="0"/>
          </a:p>
          <a:p>
            <a:pPr lvl="0"/>
            <a:r>
              <a:rPr lang="pt-PT" b="1" dirty="0"/>
              <a:t>Operações Orçamento</a:t>
            </a:r>
            <a:endParaRPr lang="pt-PT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49AF6ED-38FB-F1A0-F43B-07058D1C63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00" t="21950" r="20300" b="28250"/>
          <a:stretch>
            <a:fillRect/>
          </a:stretch>
        </p:blipFill>
        <p:spPr>
          <a:xfrm>
            <a:off x="5039525" y="3049435"/>
            <a:ext cx="3591379" cy="2026872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BE16120-6B96-7202-5A41-58CB68814E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720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8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0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t-PT" dirty="0"/>
              <a:t>Componente: Painel de Controlo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662120"/>
            <a:ext cx="4901184" cy="3917773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endParaRPr lang="pt-PT" sz="1400" dirty="0"/>
          </a:p>
          <a:p>
            <a:pPr algn="just">
              <a:lnSpc>
                <a:spcPct val="90000"/>
              </a:lnSpc>
            </a:pPr>
            <a:r>
              <a:rPr lang="pt-PT" sz="1400" b="1" dirty="0"/>
              <a:t>Funcionalidades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Acesso a todas as componentes da plataforma;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Definição de seguranças e permissões.</a:t>
            </a:r>
          </a:p>
          <a:p>
            <a:pPr algn="just">
              <a:lnSpc>
                <a:spcPct val="90000"/>
              </a:lnSpc>
            </a:pPr>
            <a:r>
              <a:rPr lang="pt-PT" sz="1400" b="1" dirty="0"/>
              <a:t>Ações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Definição e gestão de perfis de utilizadores.</a:t>
            </a:r>
          </a:p>
          <a:p>
            <a:pPr algn="just">
              <a:lnSpc>
                <a:spcPct val="90000"/>
              </a:lnSpc>
            </a:pPr>
            <a:r>
              <a:rPr lang="pt-PT" sz="1400" b="1" dirty="0"/>
              <a:t>Outputs: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Registo de atividades da plataforma;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Listagem de utilizadores;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Perfis por utilizador.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1D71B6B-8B8F-91E3-5945-541BABC14D3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00" t="21950" r="20300" b="28250"/>
          <a:stretch>
            <a:fillRect/>
          </a:stretch>
        </p:blipFill>
        <p:spPr>
          <a:xfrm>
            <a:off x="5039525" y="3049435"/>
            <a:ext cx="3591379" cy="2026872"/>
          </a:xfrm>
          <a:prstGeom prst="rect">
            <a:avLst/>
          </a:prstGeom>
        </p:spPr>
      </p:pic>
      <p:sp>
        <p:nvSpPr>
          <p:cNvPr id="21" name="Freeform: Shape 12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/>
          </a:bodyPr>
          <a:lstStyle/>
          <a:p>
            <a:r>
              <a:rPr dirty="0"/>
              <a:t>Componente: </a:t>
            </a:r>
            <a:r>
              <a:rPr dirty="0" err="1"/>
              <a:t>Parâmetros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621575"/>
            <a:ext cx="5107781" cy="3917773"/>
          </a:xfrm>
        </p:spPr>
        <p:txBody>
          <a:bodyPr>
            <a:normAutofit/>
          </a:bodyPr>
          <a:lstStyle/>
          <a:p>
            <a:endParaRPr lang="pt-PT" sz="1400" dirty="0"/>
          </a:p>
          <a:p>
            <a:r>
              <a:rPr lang="pt-PT" sz="1400" b="1" dirty="0"/>
              <a:t>Funcionalidades chave:</a:t>
            </a:r>
          </a:p>
          <a:p>
            <a:pPr lvl="1"/>
            <a:r>
              <a:rPr lang="pt-PT" sz="1400" dirty="0"/>
              <a:t>Cadastro transversal.</a:t>
            </a:r>
          </a:p>
          <a:p>
            <a:r>
              <a:rPr lang="pt-PT" sz="1400" b="1" dirty="0"/>
              <a:t>Ações chave:</a:t>
            </a:r>
          </a:p>
          <a:p>
            <a:pPr lvl="1"/>
            <a:r>
              <a:rPr lang="pt-PT" sz="1400" dirty="0"/>
              <a:t>Configuração e manutenção de cadastro.</a:t>
            </a:r>
          </a:p>
          <a:p>
            <a:r>
              <a:rPr lang="pt-PT" sz="1400" b="1" dirty="0"/>
              <a:t>Outputs:</a:t>
            </a:r>
          </a:p>
          <a:p>
            <a:pPr lvl="1"/>
            <a:r>
              <a:rPr lang="pt-PT" sz="1400" dirty="0"/>
              <a:t>Consulta de taxas de juro;</a:t>
            </a:r>
          </a:p>
          <a:p>
            <a:pPr lvl="1"/>
            <a:r>
              <a:rPr lang="pt-PT" sz="1400" dirty="0"/>
              <a:t>Consulta de câmbio.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F377B01-98F2-312C-8282-0AC0F8B3E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9525" y="2971990"/>
            <a:ext cx="3591379" cy="2181762"/>
          </a:xfrm>
          <a:prstGeom prst="rect">
            <a:avLst/>
          </a:prstGeom>
        </p:spPr>
      </p:pic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C1B39F-092A-7998-AE95-4BE86D987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5E21BE-9E07-A121-FE88-A0D2480FD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/>
          </a:bodyPr>
          <a:lstStyle/>
          <a:p>
            <a:r>
              <a:rPr dirty="0"/>
              <a:t>Componente: </a:t>
            </a:r>
            <a:r>
              <a:rPr lang="pt-PT" dirty="0"/>
              <a:t>Extratos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D8A6A-32C5-D4C9-9ED2-41371BD109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40" y="2143498"/>
            <a:ext cx="4999385" cy="4915670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endParaRPr lang="pt-PT" sz="1400" dirty="0"/>
          </a:p>
          <a:p>
            <a:pPr algn="just">
              <a:lnSpc>
                <a:spcPct val="90000"/>
              </a:lnSpc>
            </a:pPr>
            <a:r>
              <a:rPr lang="pt-PT" sz="1400" b="1" dirty="0"/>
              <a:t>Funcionalidades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Auditoria e gestão de extratos bancários, garantindo coerência, segurança e uniformização dos dados, com consulta e histórico disponível sem limite temporal.</a:t>
            </a:r>
          </a:p>
          <a:p>
            <a:pPr algn="just">
              <a:lnSpc>
                <a:spcPct val="90000"/>
              </a:lnSpc>
            </a:pPr>
            <a:r>
              <a:rPr lang="pt-PT" sz="1400" b="1" dirty="0"/>
              <a:t>Ações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Validação da integração dos extratos bancários;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Controlo da receção de extratos de todas as contas;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Configuração de critérios de classificação dos códigos de extrato;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 Recolha e gestão de extratos manuais.</a:t>
            </a:r>
          </a:p>
          <a:p>
            <a:pPr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pt-PT" sz="1400" b="1" dirty="0"/>
              <a:t>Outputs: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Consulta de saldos e movimentos Bancários;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Controlo de Contas;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Estatísticas e análise de movimentos por código de extrato e monitorização de saldos médios por data de operação e data valor.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B399E8C-89BE-ACBD-7F50-5ED0A3B5F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9525" y="2864249"/>
            <a:ext cx="3591379" cy="2397245"/>
          </a:xfrm>
          <a:prstGeom prst="rect">
            <a:avLst/>
          </a:prstGeom>
        </p:spPr>
      </p:pic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649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5F8A12-99F1-7512-1053-11361A17A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E261A81F-AB3E-8462-7CDF-A31095A151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1976041A-3759-037C-13E6-D46CB25F25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5B7B51-32D0-5ED7-439C-7DB735B5B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/>
          </a:bodyPr>
          <a:lstStyle/>
          <a:p>
            <a:r>
              <a:rPr dirty="0"/>
              <a:t>Componente: </a:t>
            </a:r>
            <a:r>
              <a:rPr lang="pt-PT" dirty="0"/>
              <a:t>Reconciliações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E675A-4E32-02C8-80C5-026FEDE1B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273" y="1884614"/>
            <a:ext cx="5281668" cy="5582983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endParaRPr lang="pt-PT" sz="1400" dirty="0"/>
          </a:p>
          <a:p>
            <a:pPr algn="just">
              <a:lnSpc>
                <a:spcPct val="90000"/>
              </a:lnSpc>
            </a:pPr>
            <a:r>
              <a:rPr lang="pt-PT" sz="1400" b="1" dirty="0"/>
              <a:t>Funcionalidades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Assegura controlo interno com segurança, rigor, eficiência e qualidade da informação.</a:t>
            </a:r>
          </a:p>
          <a:p>
            <a:pPr marL="342900" lvl="1" indent="-342900" algn="just">
              <a:lnSpc>
                <a:spcPct val="90000"/>
              </a:lnSpc>
              <a:buFont typeface="Arial"/>
              <a:buChar char="•"/>
            </a:pPr>
            <a:r>
              <a:rPr lang="pt-PT" sz="1400" b="1" dirty="0"/>
              <a:t>Ações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Reconciliação:</a:t>
            </a:r>
          </a:p>
          <a:p>
            <a:pPr lvl="2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PT" sz="1400" dirty="0"/>
              <a:t>   Automática</a:t>
            </a:r>
          </a:p>
          <a:p>
            <a:pPr lvl="2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PT" sz="1400" dirty="0"/>
              <a:t>   Manual</a:t>
            </a:r>
          </a:p>
          <a:p>
            <a:pPr lvl="2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PT" sz="1400" dirty="0"/>
              <a:t>   Validação de Pré-reconciliados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Fecho de Períodos de Reconciliação e </a:t>
            </a:r>
            <a:r>
              <a:rPr lang="pt-PT" sz="1400" dirty="0" err="1"/>
              <a:t>Sign</a:t>
            </a:r>
            <a:r>
              <a:rPr lang="pt-PT" sz="1400" dirty="0"/>
              <a:t> </a:t>
            </a:r>
            <a:r>
              <a:rPr lang="pt-PT" sz="1400" dirty="0" err="1"/>
              <a:t>Off</a:t>
            </a:r>
            <a:r>
              <a:rPr lang="pt-PT" sz="1400" dirty="0"/>
              <a:t>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 err="1"/>
              <a:t>Desreconciliação</a:t>
            </a:r>
            <a:r>
              <a:rPr lang="pt-PT" sz="1400" dirty="0"/>
              <a:t>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Validação da receção e correta integração dos movimentos contabilísticos.</a:t>
            </a:r>
          </a:p>
          <a:p>
            <a:pPr marL="342900" lvl="1" indent="-342900" algn="just">
              <a:lnSpc>
                <a:spcPct val="90000"/>
              </a:lnSpc>
              <a:buFont typeface="Arial"/>
              <a:buChar char="•"/>
            </a:pPr>
            <a:r>
              <a:rPr lang="pt-PT" sz="1400" b="1" dirty="0"/>
              <a:t>Outputs: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Documento de Reconciliação Resumo (Em curso; Fechado);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 err="1"/>
              <a:t>Mov</a:t>
            </a:r>
            <a:r>
              <a:rPr lang="pt-PT" sz="1400" dirty="0"/>
              <a:t>. Contabilísticos (Ajuste, Reconciliados, </a:t>
            </a:r>
            <a:r>
              <a:rPr lang="pt-PT" sz="1400" dirty="0" err="1"/>
              <a:t>Pedentes</a:t>
            </a:r>
            <a:r>
              <a:rPr lang="pt-PT" sz="1400" dirty="0"/>
              <a:t>, Todos);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 err="1"/>
              <a:t>Mov</a:t>
            </a:r>
            <a:r>
              <a:rPr lang="pt-PT" sz="1400" dirty="0"/>
              <a:t>. Bancários (Reconciliados, </a:t>
            </a:r>
            <a:r>
              <a:rPr lang="pt-PT" sz="1400" dirty="0" err="1"/>
              <a:t>Pedentes</a:t>
            </a:r>
            <a:r>
              <a:rPr lang="pt-PT" sz="1400" dirty="0"/>
              <a:t>, Todos);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 err="1"/>
              <a:t>Mov</a:t>
            </a:r>
            <a:r>
              <a:rPr lang="pt-PT" sz="1400" dirty="0"/>
              <a:t>. Reconciliados (Pré-reconciliados; Reconciliados);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Saldos Contabilísticos;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Indicadores Reconciliação (Valor e percentagem).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8B3DA65-4B41-45C8-7BB6-1DF81FD1F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D97F1AC8-8DA7-B7EF-49BE-71FC733B8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00" t="21950" r="20300" b="28250"/>
          <a:stretch>
            <a:fillRect/>
          </a:stretch>
        </p:blipFill>
        <p:spPr>
          <a:xfrm>
            <a:off x="5324597" y="3049435"/>
            <a:ext cx="3591379" cy="202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649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41DB0B-854D-37D5-9D7D-176EFE773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B89CB717-628F-B7B3-2E8C-6F84DC4B0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61D7817-E157-835D-0291-655BDAC2BC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5FAF65-4855-F6CD-2276-6E67FF6DF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/>
          </a:bodyPr>
          <a:lstStyle/>
          <a:p>
            <a:r>
              <a:rPr dirty="0"/>
              <a:t>Componente: </a:t>
            </a:r>
            <a:r>
              <a:rPr lang="pt-PT" dirty="0"/>
              <a:t>Contabilização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563F0-34BF-8EBB-87F8-67B4909F7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2051767"/>
            <a:ext cx="4999385" cy="5582983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endParaRPr lang="pt-PT" sz="1400" dirty="0"/>
          </a:p>
          <a:p>
            <a:pPr algn="just">
              <a:lnSpc>
                <a:spcPct val="90000"/>
              </a:lnSpc>
            </a:pPr>
            <a:r>
              <a:rPr lang="pt-PT" sz="1400" b="1" dirty="0"/>
              <a:t>Funcionalidades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Componente de classificação e contabilização automática dos fluxos financeiros, integrando dados do extrato bancário, tesouraria, operações financeiras e meios de pagamento, com integração direta no ERP.</a:t>
            </a:r>
          </a:p>
          <a:p>
            <a:pPr marL="342900" lvl="1" indent="-342900" algn="just">
              <a:lnSpc>
                <a:spcPct val="90000"/>
              </a:lnSpc>
              <a:buFont typeface="Arial"/>
              <a:buChar char="•"/>
            </a:pPr>
            <a:r>
              <a:rPr lang="pt-PT" sz="1400" b="1" dirty="0"/>
              <a:t>Ações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Validação da classificação automática dos documentos;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Execução da ação de contabilização (envio para o ERP);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Validação da correta contabilização dos documentos.</a:t>
            </a:r>
          </a:p>
          <a:p>
            <a:pPr marL="342900" lvl="1" indent="-342900" algn="just">
              <a:lnSpc>
                <a:spcPct val="90000"/>
              </a:lnSpc>
              <a:buFont typeface="Arial"/>
              <a:buChar char="•"/>
            </a:pPr>
            <a:r>
              <a:rPr lang="pt-PT" sz="1400" b="1" dirty="0"/>
              <a:t>Outputs: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Consulta de Movimentos por Estado (Contabilizados, Classificado, Enviado ERP, </a:t>
            </a:r>
            <a:r>
              <a:rPr lang="pt-PT" sz="1400" dirty="0" err="1"/>
              <a:t>etc</a:t>
            </a:r>
            <a:r>
              <a:rPr lang="pt-PT" sz="1400" dirty="0"/>
              <a:t>);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Indicadores:</a:t>
            </a:r>
          </a:p>
          <a:p>
            <a:pPr lvl="2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PT" sz="1400" dirty="0"/>
              <a:t>Estatísticas por Fluxo Tipo</a:t>
            </a:r>
          </a:p>
          <a:p>
            <a:pPr lvl="2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PT" sz="1400" dirty="0"/>
              <a:t>Estatísticas de Movimentos</a:t>
            </a:r>
          </a:p>
          <a:p>
            <a:pPr lvl="2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t-PT" sz="1400" dirty="0"/>
              <a:t>Controlo de </a:t>
            </a:r>
            <a:r>
              <a:rPr lang="pt-PT" sz="1400" dirty="0" err="1"/>
              <a:t>Extractos</a:t>
            </a:r>
            <a:endParaRPr lang="pt-PT" sz="14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96A3DD2-C18A-0A55-8601-7B83506C67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63B3432-0D4C-EEF4-BDF7-3328163C9D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00" t="21950" r="20300" b="28250"/>
          <a:stretch>
            <a:fillRect/>
          </a:stretch>
        </p:blipFill>
        <p:spPr>
          <a:xfrm>
            <a:off x="5039525" y="3049435"/>
            <a:ext cx="3591379" cy="202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4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7009A7-9881-CD58-F60E-A1124D19D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7C20CF80-2782-FBD3-E689-BDFA6FB223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D905FE-2B0F-1166-E9D4-1E51AC8214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8824632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5C3F5A-17B0-9D5C-3F6B-EE75618ED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75" y="609597"/>
            <a:ext cx="7044316" cy="1330841"/>
          </a:xfrm>
        </p:spPr>
        <p:txBody>
          <a:bodyPr>
            <a:normAutofit/>
          </a:bodyPr>
          <a:lstStyle/>
          <a:p>
            <a:r>
              <a:rPr dirty="0"/>
              <a:t>Componente: </a:t>
            </a:r>
            <a:r>
              <a:rPr lang="pt-PT" dirty="0"/>
              <a:t>Tesouraria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C696C-E16F-0B3F-D247-E294958F7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40" y="1709003"/>
            <a:ext cx="4999385" cy="5582983"/>
          </a:xfrm>
        </p:spPr>
        <p:txBody>
          <a:bodyPr>
            <a:normAutofit/>
          </a:bodyPr>
          <a:lstStyle/>
          <a:p>
            <a:endParaRPr lang="pt-PT" sz="1400" dirty="0"/>
          </a:p>
          <a:p>
            <a:r>
              <a:rPr lang="pt-PT" sz="1400" b="1" dirty="0"/>
              <a:t>Funcionalidades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Gestão diária da tesouraria da empresa ou grupo;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Visão global da posição de tesouraria, com base em previsões e datas valor.</a:t>
            </a:r>
          </a:p>
          <a:p>
            <a:r>
              <a:rPr lang="pt-PT" sz="1400" b="1" dirty="0"/>
              <a:t>Ações chave: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Reconciliação automática e manual;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 err="1"/>
              <a:t>Desreconciliação</a:t>
            </a:r>
            <a:r>
              <a:rPr lang="pt-PT" sz="1400" dirty="0"/>
              <a:t>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Geração de transferências entre contas;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Criação e manutenção de previsões;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Validação da integração das previsões com ERP.</a:t>
            </a:r>
          </a:p>
          <a:p>
            <a:r>
              <a:rPr lang="pt-PT" sz="1400" b="1" dirty="0"/>
              <a:t>Outputs: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Posição de tesouraria por fluxo;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Posição por código orçamental;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Consulta de saldos;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Consulta de movimentos;</a:t>
            </a:r>
          </a:p>
          <a:p>
            <a:pPr lvl="1" algn="just">
              <a:lnSpc>
                <a:spcPct val="90000"/>
              </a:lnSpc>
            </a:pPr>
            <a:r>
              <a:rPr lang="pt-PT" sz="1400" dirty="0"/>
              <a:t>Negócio bancário por fluxo e código orçamental.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642B88A-8F04-20B9-7EE8-AF550FF03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036218" y="6209414"/>
            <a:ext cx="5107781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ECBBE8D-607D-4DF1-2EAE-B284D40AD3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00" t="21950" r="20300" b="28250"/>
          <a:stretch>
            <a:fillRect/>
          </a:stretch>
        </p:blipFill>
        <p:spPr>
          <a:xfrm>
            <a:off x="5039525" y="3049435"/>
            <a:ext cx="3591379" cy="202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170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1020</Words>
  <Application>Microsoft Office PowerPoint</Application>
  <PresentationFormat>Apresentação no Ecrã (4:3)</PresentationFormat>
  <Paragraphs>188</Paragraphs>
  <Slides>14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18" baseType="lpstr">
      <vt:lpstr>Arial</vt:lpstr>
      <vt:lpstr>Calibri</vt:lpstr>
      <vt:lpstr>Wingdings</vt:lpstr>
      <vt:lpstr>Office Theme</vt:lpstr>
      <vt:lpstr>Plataforma TargetOne</vt:lpstr>
      <vt:lpstr>Plataforma Target One</vt:lpstr>
      <vt:lpstr>Componentes Target One</vt:lpstr>
      <vt:lpstr>Componente: Painel de Controlo</vt:lpstr>
      <vt:lpstr>Componente: Parâmetros</vt:lpstr>
      <vt:lpstr>Componente: Extratos</vt:lpstr>
      <vt:lpstr>Componente: Reconciliações</vt:lpstr>
      <vt:lpstr>Componente: Contabilização</vt:lpstr>
      <vt:lpstr>Componente: Tesouraria</vt:lpstr>
      <vt:lpstr>Componente: Pagamentos</vt:lpstr>
      <vt:lpstr>Componente: Cobranças &amp; Recebimentos</vt:lpstr>
      <vt:lpstr>Componente: Caixas</vt:lpstr>
      <vt:lpstr>Componente:  Operações Financeiras</vt:lpstr>
      <vt:lpstr>Componente: Operações Orçamento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Jose Garcia</dc:creator>
  <cp:keywords/>
  <dc:description>generated using python-pptx</dc:description>
  <cp:lastModifiedBy>José António Da Silva Pinto Garcia</cp:lastModifiedBy>
  <cp:revision>12</cp:revision>
  <dcterms:created xsi:type="dcterms:W3CDTF">2013-01-27T09:14:16Z</dcterms:created>
  <dcterms:modified xsi:type="dcterms:W3CDTF">2026-03-13T11:52:06Z</dcterms:modified>
  <cp:category/>
</cp:coreProperties>
</file>