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954" y="114"/>
      </p:cViewPr>
      <p:guideLst/>
    </p:cSldViewPr>
  </p:slideViewPr>
  <p:notesTextViewPr>
    <p:cViewPr>
      <p:scale>
        <a:sx n="3" d="2"/>
        <a:sy n="3" d="2"/>
      </p:scale>
      <p:origin x="-6" y="-18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40E06B6-E293-9643-70A4-4E8370B003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79D6846-7492-18EA-3B16-9523900302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2A8110FB-5028-2596-2D02-7FFDEFE872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46048-6BE0-400A-874D-9625A9D0B98C}" type="datetimeFigureOut">
              <a:rPr lang="pt-PT" smtClean="0"/>
              <a:t>10/03/2026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C6CB6573-7DBE-FD42-6674-D0D3A6FFC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C19D008E-64D3-9F68-7405-6B0C67112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5F955-20C9-4B9E-95EA-B5B3DEDEA20D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13414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2A456A-DDA0-AA26-A087-719CA1BAE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345CB065-9122-399C-15DF-22B62640EB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9803D1C7-B9AB-2ED7-2F6E-F8EF96E52B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46048-6BE0-400A-874D-9625A9D0B98C}" type="datetimeFigureOut">
              <a:rPr lang="pt-PT" smtClean="0"/>
              <a:t>10/03/2026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B1572888-F273-067B-A220-DE26DF24E8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4DFD2E96-736F-A5CA-C950-6A73BAA03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5F955-20C9-4B9E-95EA-B5B3DEDEA20D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53754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DD81468-FC66-6765-156D-BCEC2711569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694FDFBE-B945-0420-CAB1-2547600DC5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A9912BB4-CBEA-BA92-4011-49BB99F22A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46048-6BE0-400A-874D-9625A9D0B98C}" type="datetimeFigureOut">
              <a:rPr lang="pt-PT" smtClean="0"/>
              <a:t>10/03/2026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05C73C89-3F5C-65CD-5EBB-EEB2FA0AFB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C7FE6E1D-A3C3-C10E-53DE-4098851DC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5F955-20C9-4B9E-95EA-B5B3DEDEA20D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66930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4EE7A65-04B4-A44B-88BB-7450478B0B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D5893EFA-B4D4-61C8-2065-7A25475DD4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E5E772A0-364C-E443-9C12-A0801238C9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46048-6BE0-400A-874D-9625A9D0B98C}" type="datetimeFigureOut">
              <a:rPr lang="pt-PT" smtClean="0"/>
              <a:t>10/03/2026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AB15BC2C-C04F-7ACC-F61F-66BDC42F34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9754FCA1-FF70-4E1A-2A95-43F3188391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5F955-20C9-4B9E-95EA-B5B3DEDEA20D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3757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73218A-3FBF-C4D1-7515-864EF6A5A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351A689F-77BD-78D5-17C6-F48DFBC100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D6421B69-ACB1-4233-5071-FF1556E1E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46048-6BE0-400A-874D-9625A9D0B98C}" type="datetimeFigureOut">
              <a:rPr lang="pt-PT" smtClean="0"/>
              <a:t>10/03/2026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98C93143-0D0C-D604-548F-716C1EE170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2A5DCD18-786A-98A2-8DAF-4050F32FF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5F955-20C9-4B9E-95EA-B5B3DEDEA20D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272007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6F5C769-0218-34FD-FF4A-A20FA9902A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986404FC-CE83-ADFE-5001-C2C1371B72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20E82E9E-B2DD-EF48-768D-949F7F0A0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174A6561-69DE-5605-EFC3-DF9A671B6C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46048-6BE0-400A-874D-9625A9D0B98C}" type="datetimeFigureOut">
              <a:rPr lang="pt-PT" smtClean="0"/>
              <a:t>10/03/2026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00A7BE48-A811-2B6C-7DC3-350010FA0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30952827-A13D-BEC2-9EF7-F577E30D0C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5F955-20C9-4B9E-95EA-B5B3DEDEA20D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44358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DB9B09B-F066-96E5-806B-56E3AA71E9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9448E6B8-A226-1E26-B83A-74B9A20059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C895B6F2-4413-C09A-0579-05B7FB1258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>
            <a:extLst>
              <a:ext uri="{FF2B5EF4-FFF2-40B4-BE49-F238E27FC236}">
                <a16:creationId xmlns:a16="http://schemas.microsoft.com/office/drawing/2014/main" id="{7CAB855B-4D3E-63C0-C538-FE0F21A5DF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6" name="Marcador de Posição de Conteúdo 5">
            <a:extLst>
              <a:ext uri="{FF2B5EF4-FFF2-40B4-BE49-F238E27FC236}">
                <a16:creationId xmlns:a16="http://schemas.microsoft.com/office/drawing/2014/main" id="{A7581DAF-18DF-4155-A548-923F91FE29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>
            <a:extLst>
              <a:ext uri="{FF2B5EF4-FFF2-40B4-BE49-F238E27FC236}">
                <a16:creationId xmlns:a16="http://schemas.microsoft.com/office/drawing/2014/main" id="{702498B7-C0BE-7D43-DF80-7ACC4FDAAC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46048-6BE0-400A-874D-9625A9D0B98C}" type="datetimeFigureOut">
              <a:rPr lang="pt-PT" smtClean="0"/>
              <a:t>10/03/2026</a:t>
            </a:fld>
            <a:endParaRPr lang="pt-PT"/>
          </a:p>
        </p:txBody>
      </p:sp>
      <p:sp>
        <p:nvSpPr>
          <p:cNvPr id="8" name="Marcador de Posição do Rodapé 7">
            <a:extLst>
              <a:ext uri="{FF2B5EF4-FFF2-40B4-BE49-F238E27FC236}">
                <a16:creationId xmlns:a16="http://schemas.microsoft.com/office/drawing/2014/main" id="{0FE06626-6AFD-7C04-1EF2-C2B3AE8300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>
            <a:extLst>
              <a:ext uri="{FF2B5EF4-FFF2-40B4-BE49-F238E27FC236}">
                <a16:creationId xmlns:a16="http://schemas.microsoft.com/office/drawing/2014/main" id="{B4B6D5B6-6194-BD1D-963E-C6E2BE1F6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5F955-20C9-4B9E-95EA-B5B3DEDEA20D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84498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869FC4D-A9FE-9FAE-F154-3F10CC5A2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Data 2">
            <a:extLst>
              <a:ext uri="{FF2B5EF4-FFF2-40B4-BE49-F238E27FC236}">
                <a16:creationId xmlns:a16="http://schemas.microsoft.com/office/drawing/2014/main" id="{30E7BE78-6518-18A3-99A1-E4AE0872A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46048-6BE0-400A-874D-9625A9D0B98C}" type="datetimeFigureOut">
              <a:rPr lang="pt-PT" smtClean="0"/>
              <a:t>10/03/2026</a:t>
            </a:fld>
            <a:endParaRPr lang="pt-PT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DE303334-00FC-DB60-C8D6-A217A507C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16105D90-FB58-0974-C705-2F2C3A05DD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5F955-20C9-4B9E-95EA-B5B3DEDEA20D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18436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>
            <a:extLst>
              <a:ext uri="{FF2B5EF4-FFF2-40B4-BE49-F238E27FC236}">
                <a16:creationId xmlns:a16="http://schemas.microsoft.com/office/drawing/2014/main" id="{5A76C8F5-E085-64A8-D916-66CC4193BD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46048-6BE0-400A-874D-9625A9D0B98C}" type="datetimeFigureOut">
              <a:rPr lang="pt-PT" smtClean="0"/>
              <a:t>10/03/2026</a:t>
            </a:fld>
            <a:endParaRPr lang="pt-PT"/>
          </a:p>
        </p:txBody>
      </p:sp>
      <p:sp>
        <p:nvSpPr>
          <p:cNvPr id="3" name="Marcador de Posição do Rodapé 2">
            <a:extLst>
              <a:ext uri="{FF2B5EF4-FFF2-40B4-BE49-F238E27FC236}">
                <a16:creationId xmlns:a16="http://schemas.microsoft.com/office/drawing/2014/main" id="{81A735C3-01A1-3C11-9A7F-BE37AA6552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>
            <a:extLst>
              <a:ext uri="{FF2B5EF4-FFF2-40B4-BE49-F238E27FC236}">
                <a16:creationId xmlns:a16="http://schemas.microsoft.com/office/drawing/2014/main" id="{541C68EA-8FFA-4DF1-BA76-C413D9EF6E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5F955-20C9-4B9E-95EA-B5B3DEDEA20D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60795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67377B4-9918-1C53-E248-9E0D88B6F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A6254DFB-797F-23F0-C638-0774D146A5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8BF7DB1B-2594-BEFD-4208-C31CD1C36C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45B5722E-2B8C-44A0-1B41-110D680DB9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46048-6BE0-400A-874D-9625A9D0B98C}" type="datetimeFigureOut">
              <a:rPr lang="pt-PT" smtClean="0"/>
              <a:t>10/03/2026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49A1856B-4A01-8863-352E-72EF65967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0369E605-DD24-9542-E815-1407C146D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5F955-20C9-4B9E-95EA-B5B3DEDEA20D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19140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C54D675-0C2C-1F15-D7B7-781776223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Imagem 2">
            <a:extLst>
              <a:ext uri="{FF2B5EF4-FFF2-40B4-BE49-F238E27FC236}">
                <a16:creationId xmlns:a16="http://schemas.microsoft.com/office/drawing/2014/main" id="{E31AD8CD-7EEA-1285-412D-CED053410E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A98959A5-A3D4-B6E0-8035-76DD485BA4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37BD2270-0830-4487-31F6-D15D57D01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46048-6BE0-400A-874D-9625A9D0B98C}" type="datetimeFigureOut">
              <a:rPr lang="pt-PT" smtClean="0"/>
              <a:t>10/03/2026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6B29B2EA-9B6F-48B0-368B-98E985FA98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6A2EF6AF-64D9-3063-B697-D6C80CB382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5F955-20C9-4B9E-95EA-B5B3DEDEA20D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801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>
            <a:extLst>
              <a:ext uri="{FF2B5EF4-FFF2-40B4-BE49-F238E27FC236}">
                <a16:creationId xmlns:a16="http://schemas.microsoft.com/office/drawing/2014/main" id="{A9E67473-2C94-483D-46F6-71322A2BC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3E6F5597-90CF-6683-8845-61DAA16F48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978200F1-2B04-B700-3DE1-3A07176139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0346048-6BE0-400A-874D-9625A9D0B98C}" type="datetimeFigureOut">
              <a:rPr lang="pt-PT" smtClean="0"/>
              <a:t>10/03/2026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AB401886-CD37-4FD2-81FB-81C12E62D8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DD39E350-F199-C744-1527-86A389D7CE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4D5F955-20C9-4B9E-95EA-B5B3DEDEA20D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4430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79810BA3-3D4D-E027-946F-BF734309E4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3320"/>
            <a:ext cx="12192000" cy="5791360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7233CC5B-FB42-71E1-FF69-7D0E553DDB69}"/>
              </a:ext>
            </a:extLst>
          </p:cNvPr>
          <p:cNvSpPr/>
          <p:nvPr/>
        </p:nvSpPr>
        <p:spPr>
          <a:xfrm>
            <a:off x="10722101" y="1294638"/>
            <a:ext cx="1323975" cy="80848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Link para a página da Metacase</a:t>
            </a:r>
          </a:p>
        </p:txBody>
      </p:sp>
      <p:cxnSp>
        <p:nvCxnSpPr>
          <p:cNvPr id="9" name="Conexão reta unidirecional 8">
            <a:extLst>
              <a:ext uri="{FF2B5EF4-FFF2-40B4-BE49-F238E27FC236}">
                <a16:creationId xmlns:a16="http://schemas.microsoft.com/office/drawing/2014/main" id="{9F12D219-E65B-9A0F-CFAD-1ABA40BD8A30}"/>
              </a:ext>
            </a:extLst>
          </p:cNvPr>
          <p:cNvCxnSpPr/>
          <p:nvPr/>
        </p:nvCxnSpPr>
        <p:spPr>
          <a:xfrm flipV="1">
            <a:off x="11384280" y="1033272"/>
            <a:ext cx="109728" cy="24307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tângulo 9">
            <a:extLst>
              <a:ext uri="{FF2B5EF4-FFF2-40B4-BE49-F238E27FC236}">
                <a16:creationId xmlns:a16="http://schemas.microsoft.com/office/drawing/2014/main" id="{3F170B8B-02C7-7660-0129-37BF7A43B6C1}"/>
              </a:ext>
            </a:extLst>
          </p:cNvPr>
          <p:cNvSpPr/>
          <p:nvPr/>
        </p:nvSpPr>
        <p:spPr>
          <a:xfrm>
            <a:off x="3081528" y="4398264"/>
            <a:ext cx="1216152" cy="22860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25FFEEF3-93D1-751A-D008-08611E53343A}"/>
              </a:ext>
            </a:extLst>
          </p:cNvPr>
          <p:cNvSpPr/>
          <p:nvPr/>
        </p:nvSpPr>
        <p:spPr>
          <a:xfrm>
            <a:off x="3081528" y="4626864"/>
            <a:ext cx="1527048" cy="34747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AC9B6FD1-E7C5-F912-0603-CE847A6E0202}"/>
              </a:ext>
            </a:extLst>
          </p:cNvPr>
          <p:cNvSpPr/>
          <p:nvPr/>
        </p:nvSpPr>
        <p:spPr>
          <a:xfrm>
            <a:off x="3081528" y="4974336"/>
            <a:ext cx="475488" cy="22860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3CAA3414-E7E3-94A0-7ABD-6A1D214375D5}"/>
              </a:ext>
            </a:extLst>
          </p:cNvPr>
          <p:cNvSpPr/>
          <p:nvPr/>
        </p:nvSpPr>
        <p:spPr>
          <a:xfrm>
            <a:off x="3081528" y="5206024"/>
            <a:ext cx="1773936" cy="34747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cxnSp>
        <p:nvCxnSpPr>
          <p:cNvPr id="15" name="Conexão reta unidirecional 14">
            <a:extLst>
              <a:ext uri="{FF2B5EF4-FFF2-40B4-BE49-F238E27FC236}">
                <a16:creationId xmlns:a16="http://schemas.microsoft.com/office/drawing/2014/main" id="{0C0826ED-8FFD-FC29-2F6A-0CA027856E42}"/>
              </a:ext>
            </a:extLst>
          </p:cNvPr>
          <p:cNvCxnSpPr>
            <a:stCxn id="10" idx="1"/>
          </p:cNvCxnSpPr>
          <p:nvPr/>
        </p:nvCxnSpPr>
        <p:spPr>
          <a:xfrm flipH="1">
            <a:off x="2715768" y="4512564"/>
            <a:ext cx="36576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exão reta unidirecional 15">
            <a:extLst>
              <a:ext uri="{FF2B5EF4-FFF2-40B4-BE49-F238E27FC236}">
                <a16:creationId xmlns:a16="http://schemas.microsoft.com/office/drawing/2014/main" id="{A94C66A9-B5BA-76AF-CAA4-E4C9B6C36B11}"/>
              </a:ext>
            </a:extLst>
          </p:cNvPr>
          <p:cNvCxnSpPr/>
          <p:nvPr/>
        </p:nvCxnSpPr>
        <p:spPr>
          <a:xfrm flipH="1">
            <a:off x="2715768" y="4800600"/>
            <a:ext cx="36576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exão reta unidirecional 16">
            <a:extLst>
              <a:ext uri="{FF2B5EF4-FFF2-40B4-BE49-F238E27FC236}">
                <a16:creationId xmlns:a16="http://schemas.microsoft.com/office/drawing/2014/main" id="{5C7AAE09-BEBE-2F9A-249C-8F8A5D069A0F}"/>
              </a:ext>
            </a:extLst>
          </p:cNvPr>
          <p:cNvCxnSpPr/>
          <p:nvPr/>
        </p:nvCxnSpPr>
        <p:spPr>
          <a:xfrm flipH="1">
            <a:off x="2715768" y="5071872"/>
            <a:ext cx="36576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exão reta unidirecional 17">
            <a:extLst>
              <a:ext uri="{FF2B5EF4-FFF2-40B4-BE49-F238E27FC236}">
                <a16:creationId xmlns:a16="http://schemas.microsoft.com/office/drawing/2014/main" id="{2A25A1E3-623E-22A3-5634-6F6A2DA22CC2}"/>
              </a:ext>
            </a:extLst>
          </p:cNvPr>
          <p:cNvCxnSpPr/>
          <p:nvPr/>
        </p:nvCxnSpPr>
        <p:spPr>
          <a:xfrm flipH="1">
            <a:off x="2715768" y="5379760"/>
            <a:ext cx="36576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3C092B73-F3D0-E386-7F22-F04D04C9A532}"/>
              </a:ext>
            </a:extLst>
          </p:cNvPr>
          <p:cNvSpPr txBox="1"/>
          <p:nvPr/>
        </p:nvSpPr>
        <p:spPr>
          <a:xfrm>
            <a:off x="1251521" y="4369657"/>
            <a:ext cx="14642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dirty="0"/>
              <a:t>Nome da formação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58435B40-757E-88D0-7C4E-1340DCA03B2A}"/>
              </a:ext>
            </a:extLst>
          </p:cNvPr>
          <p:cNvSpPr txBox="1"/>
          <p:nvPr/>
        </p:nvSpPr>
        <p:spPr>
          <a:xfrm>
            <a:off x="1885329" y="4650555"/>
            <a:ext cx="8618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dirty="0"/>
              <a:t>Descrição</a:t>
            </a: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1038427A-E5D2-BA37-DE8B-FF9604FF9E7E}"/>
              </a:ext>
            </a:extLst>
          </p:cNvPr>
          <p:cNvSpPr txBox="1"/>
          <p:nvPr/>
        </p:nvSpPr>
        <p:spPr>
          <a:xfrm>
            <a:off x="1964280" y="4924228"/>
            <a:ext cx="7514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dirty="0"/>
              <a:t>Duração</a:t>
            </a: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1F4E45AB-1197-F94F-3E57-272F283F4651}"/>
              </a:ext>
            </a:extLst>
          </p:cNvPr>
          <p:cNvSpPr txBox="1"/>
          <p:nvPr/>
        </p:nvSpPr>
        <p:spPr>
          <a:xfrm>
            <a:off x="1282921" y="5234939"/>
            <a:ext cx="1454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200" dirty="0"/>
              <a:t>Entrar na formação</a:t>
            </a:r>
          </a:p>
        </p:txBody>
      </p:sp>
    </p:spTree>
    <p:extLst>
      <p:ext uri="{BB962C8B-B14F-4D97-AF65-F5344CB8AC3E}">
        <p14:creationId xmlns:p14="http://schemas.microsoft.com/office/powerpoint/2010/main" val="27671496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m 17">
            <a:extLst>
              <a:ext uri="{FF2B5EF4-FFF2-40B4-BE49-F238E27FC236}">
                <a16:creationId xmlns:a16="http://schemas.microsoft.com/office/drawing/2014/main" id="{3935D9BD-281B-1202-B49C-913F911C9F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50961" y="0"/>
            <a:ext cx="17093922" cy="6959600"/>
          </a:xfrm>
          <a:prstGeom prst="rect">
            <a:avLst/>
          </a:prstGeom>
        </p:spPr>
      </p:pic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8094C221-4D04-4CF8-2993-DD40F837F11D}"/>
              </a:ext>
            </a:extLst>
          </p:cNvPr>
          <p:cNvSpPr/>
          <p:nvPr/>
        </p:nvSpPr>
        <p:spPr>
          <a:xfrm>
            <a:off x="1489435" y="3860800"/>
            <a:ext cx="6067064" cy="2895597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46466D9B-8E7A-18B3-DF96-E0A5CD6ED28B}"/>
              </a:ext>
            </a:extLst>
          </p:cNvPr>
          <p:cNvSpPr txBox="1"/>
          <p:nvPr/>
        </p:nvSpPr>
        <p:spPr>
          <a:xfrm>
            <a:off x="-1181355" y="3860800"/>
            <a:ext cx="236271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1400" dirty="0">
                <a:solidFill>
                  <a:srgbClr val="002060"/>
                </a:solidFill>
              </a:rPr>
              <a:t>Idioma e duração da formação, formato (</a:t>
            </a:r>
            <a:r>
              <a:rPr lang="en-US" sz="1400" dirty="0">
                <a:solidFill>
                  <a:srgbClr val="002060"/>
                </a:solidFill>
              </a:rPr>
              <a:t>Autónomo, Instructor-led, Live Online, Blended Learning, Microlearning ou ainda Certificação), e o número de módulos. </a:t>
            </a:r>
            <a:br>
              <a:rPr lang="en-US" sz="1400" dirty="0">
                <a:solidFill>
                  <a:srgbClr val="002060"/>
                </a:solidFill>
              </a:rPr>
            </a:br>
            <a:r>
              <a:rPr lang="en-US" sz="1400" dirty="0">
                <a:solidFill>
                  <a:srgbClr val="002060"/>
                </a:solidFill>
              </a:rPr>
              <a:t>Os Pré requisites necessários para a frequência do curso e ainda o público alvo do mesmo</a:t>
            </a:r>
            <a:endParaRPr lang="pt-PT" sz="1400" dirty="0">
              <a:solidFill>
                <a:srgbClr val="002060"/>
              </a:solidFill>
            </a:endParaRPr>
          </a:p>
        </p:txBody>
      </p:sp>
      <p:cxnSp>
        <p:nvCxnSpPr>
          <p:cNvPr id="9" name="Conexão reta unidirecional 8">
            <a:extLst>
              <a:ext uri="{FF2B5EF4-FFF2-40B4-BE49-F238E27FC236}">
                <a16:creationId xmlns:a16="http://schemas.microsoft.com/office/drawing/2014/main" id="{02D4F6C8-0E2C-915E-6F73-152CD16F0F1A}"/>
              </a:ext>
            </a:extLst>
          </p:cNvPr>
          <p:cNvCxnSpPr/>
          <p:nvPr/>
        </p:nvCxnSpPr>
        <p:spPr>
          <a:xfrm flipH="1">
            <a:off x="1159496" y="5126348"/>
            <a:ext cx="33661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79EE314B-9ABB-7184-1FB1-49771BFA64A7}"/>
              </a:ext>
            </a:extLst>
          </p:cNvPr>
          <p:cNvSpPr/>
          <p:nvPr/>
        </p:nvSpPr>
        <p:spPr>
          <a:xfrm>
            <a:off x="1489434" y="609601"/>
            <a:ext cx="6067065" cy="3251200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202B1E03-F762-E905-D808-C0AA2045A35F}"/>
              </a:ext>
            </a:extLst>
          </p:cNvPr>
          <p:cNvSpPr txBox="1"/>
          <p:nvPr/>
        </p:nvSpPr>
        <p:spPr>
          <a:xfrm>
            <a:off x="-1368183" y="1685625"/>
            <a:ext cx="269598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1400" dirty="0">
                <a:solidFill>
                  <a:srgbClr val="002060"/>
                </a:solidFill>
              </a:rPr>
              <a:t>Titulo e resumo da componente/formação a ser ministrada.</a:t>
            </a:r>
          </a:p>
        </p:txBody>
      </p:sp>
      <p:cxnSp>
        <p:nvCxnSpPr>
          <p:cNvPr id="14" name="Conexão reta unidirecional 13">
            <a:extLst>
              <a:ext uri="{FF2B5EF4-FFF2-40B4-BE49-F238E27FC236}">
                <a16:creationId xmlns:a16="http://schemas.microsoft.com/office/drawing/2014/main" id="{113F19CA-37EA-1680-E08E-71C84B64F8EC}"/>
              </a:ext>
            </a:extLst>
          </p:cNvPr>
          <p:cNvCxnSpPr/>
          <p:nvPr/>
        </p:nvCxnSpPr>
        <p:spPr>
          <a:xfrm flipH="1">
            <a:off x="1159496" y="1989448"/>
            <a:ext cx="33661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etângulo: Cantos Arredondados 18">
            <a:extLst>
              <a:ext uri="{FF2B5EF4-FFF2-40B4-BE49-F238E27FC236}">
                <a16:creationId xmlns:a16="http://schemas.microsoft.com/office/drawing/2014/main" id="{26C5FD2F-895B-0E1A-8579-730EBD7E218C}"/>
              </a:ext>
            </a:extLst>
          </p:cNvPr>
          <p:cNvSpPr/>
          <p:nvPr/>
        </p:nvSpPr>
        <p:spPr>
          <a:xfrm>
            <a:off x="7718129" y="3162299"/>
            <a:ext cx="3076871" cy="1016001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cxnSp>
        <p:nvCxnSpPr>
          <p:cNvPr id="20" name="Conexão reta unidirecional 19">
            <a:extLst>
              <a:ext uri="{FF2B5EF4-FFF2-40B4-BE49-F238E27FC236}">
                <a16:creationId xmlns:a16="http://schemas.microsoft.com/office/drawing/2014/main" id="{AEE84B1C-D0A9-BA92-0C4F-F7F66648C451}"/>
              </a:ext>
            </a:extLst>
          </p:cNvPr>
          <p:cNvCxnSpPr>
            <a:cxnSpLocks/>
          </p:cNvCxnSpPr>
          <p:nvPr/>
        </p:nvCxnSpPr>
        <p:spPr>
          <a:xfrm>
            <a:off x="10795000" y="3678548"/>
            <a:ext cx="33661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0DDE643B-1BC3-51E8-D17B-6C6484AB2FB3}"/>
              </a:ext>
            </a:extLst>
          </p:cNvPr>
          <p:cNvSpPr txBox="1"/>
          <p:nvPr/>
        </p:nvSpPr>
        <p:spPr>
          <a:xfrm>
            <a:off x="11131615" y="3479800"/>
            <a:ext cx="26959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1400" dirty="0">
                <a:solidFill>
                  <a:srgbClr val="002060"/>
                </a:solidFill>
              </a:rPr>
              <a:t>Ir para a formação ou voltar para a biblioteca das formações</a:t>
            </a:r>
          </a:p>
        </p:txBody>
      </p:sp>
    </p:spTree>
    <p:extLst>
      <p:ext uri="{BB962C8B-B14F-4D97-AF65-F5344CB8AC3E}">
        <p14:creationId xmlns:p14="http://schemas.microsoft.com/office/powerpoint/2010/main" val="30549230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8AE10C-AE7A-C3B8-D4BE-50EB0A766C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516554F-3E77-9B0C-3503-CF5345752DC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882" r="24050"/>
          <a:stretch>
            <a:fillRect/>
          </a:stretch>
        </p:blipFill>
        <p:spPr>
          <a:xfrm>
            <a:off x="-1549400" y="-33418"/>
            <a:ext cx="13741400" cy="6891418"/>
          </a:xfrm>
          <a:prstGeom prst="rect">
            <a:avLst/>
          </a:prstGeom>
        </p:spPr>
      </p:pic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ADA8A62D-338C-6C94-FC5F-E14072855A9A}"/>
              </a:ext>
            </a:extLst>
          </p:cNvPr>
          <p:cNvSpPr/>
          <p:nvPr/>
        </p:nvSpPr>
        <p:spPr>
          <a:xfrm>
            <a:off x="1016000" y="199190"/>
            <a:ext cx="7375228" cy="6150810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78FFE366-3348-B795-57EE-12401BE15755}"/>
              </a:ext>
            </a:extLst>
          </p:cNvPr>
          <p:cNvSpPr txBox="1"/>
          <p:nvPr/>
        </p:nvSpPr>
        <p:spPr>
          <a:xfrm>
            <a:off x="-1536490" y="3059668"/>
            <a:ext cx="221587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1400" dirty="0">
                <a:solidFill>
                  <a:srgbClr val="002060"/>
                </a:solidFill>
              </a:rPr>
              <a:t>Resumo dos módulos ministrados nesta formação assim como o tempo estimado para cada uma delas.</a:t>
            </a:r>
          </a:p>
        </p:txBody>
      </p:sp>
      <p:cxnSp>
        <p:nvCxnSpPr>
          <p:cNvPr id="14" name="Conexão reta unidirecional 13">
            <a:extLst>
              <a:ext uri="{FF2B5EF4-FFF2-40B4-BE49-F238E27FC236}">
                <a16:creationId xmlns:a16="http://schemas.microsoft.com/office/drawing/2014/main" id="{15B1743D-8F3F-C2B1-6E6B-9EA64BAC2A29}"/>
              </a:ext>
            </a:extLst>
          </p:cNvPr>
          <p:cNvCxnSpPr/>
          <p:nvPr/>
        </p:nvCxnSpPr>
        <p:spPr>
          <a:xfrm flipH="1">
            <a:off x="679385" y="3627748"/>
            <a:ext cx="33661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etângulo: Cantos Arredondados 18">
            <a:extLst>
              <a:ext uri="{FF2B5EF4-FFF2-40B4-BE49-F238E27FC236}">
                <a16:creationId xmlns:a16="http://schemas.microsoft.com/office/drawing/2014/main" id="{22E2D6CE-B610-539D-AB87-959545ED6868}"/>
              </a:ext>
            </a:extLst>
          </p:cNvPr>
          <p:cNvSpPr/>
          <p:nvPr/>
        </p:nvSpPr>
        <p:spPr>
          <a:xfrm>
            <a:off x="8683329" y="199190"/>
            <a:ext cx="3216571" cy="2328109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cxnSp>
        <p:nvCxnSpPr>
          <p:cNvPr id="20" name="Conexão reta unidirecional 19">
            <a:extLst>
              <a:ext uri="{FF2B5EF4-FFF2-40B4-BE49-F238E27FC236}">
                <a16:creationId xmlns:a16="http://schemas.microsoft.com/office/drawing/2014/main" id="{62F0E9BB-20F7-EF15-269B-2E8B316C8DE7}"/>
              </a:ext>
            </a:extLst>
          </p:cNvPr>
          <p:cNvCxnSpPr>
            <a:cxnSpLocks/>
            <a:stCxn id="19" idx="2"/>
          </p:cNvCxnSpPr>
          <p:nvPr/>
        </p:nvCxnSpPr>
        <p:spPr>
          <a:xfrm>
            <a:off x="10291615" y="2527299"/>
            <a:ext cx="0" cy="23260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059E52B3-4D62-AA9F-D4FB-A058E58B4AAC}"/>
              </a:ext>
            </a:extLst>
          </p:cNvPr>
          <p:cNvSpPr txBox="1"/>
          <p:nvPr/>
        </p:nvSpPr>
        <p:spPr>
          <a:xfrm>
            <a:off x="9086915" y="2825571"/>
            <a:ext cx="26959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1400" dirty="0">
                <a:solidFill>
                  <a:srgbClr val="002060"/>
                </a:solidFill>
              </a:rPr>
              <a:t>Competências a adquirir na formação selecionada.</a:t>
            </a:r>
          </a:p>
        </p:txBody>
      </p:sp>
    </p:spTree>
    <p:extLst>
      <p:ext uri="{BB962C8B-B14F-4D97-AF65-F5344CB8AC3E}">
        <p14:creationId xmlns:p14="http://schemas.microsoft.com/office/powerpoint/2010/main" val="6390466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31EADD-3242-5FC8-F2B9-4B55618596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AD4C0E11-4E57-DC65-98F9-FABD4F852C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139588A8-F713-D346-3386-CF06494CAD7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9658" r="6058"/>
          <a:stretch>
            <a:fillRect/>
          </a:stretch>
        </p:blipFill>
        <p:spPr>
          <a:xfrm>
            <a:off x="0" y="-27696"/>
            <a:ext cx="12192000" cy="6885696"/>
          </a:xfrm>
          <a:prstGeom prst="rect">
            <a:avLst/>
          </a:prstGeom>
        </p:spPr>
      </p:pic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375336C8-010C-26D6-3354-7B1F9D945E35}"/>
              </a:ext>
            </a:extLst>
          </p:cNvPr>
          <p:cNvSpPr/>
          <p:nvPr/>
        </p:nvSpPr>
        <p:spPr>
          <a:xfrm>
            <a:off x="4229100" y="925889"/>
            <a:ext cx="5422900" cy="5932111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3802F97F-E87B-8079-4E24-6B5B51D849EB}"/>
              </a:ext>
            </a:extLst>
          </p:cNvPr>
          <p:cNvSpPr/>
          <p:nvPr/>
        </p:nvSpPr>
        <p:spPr>
          <a:xfrm>
            <a:off x="1968500" y="1144587"/>
            <a:ext cx="2095500" cy="3198813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1999E16E-4CEB-F0F5-25F0-0818A94BFD1D}"/>
              </a:ext>
            </a:extLst>
          </p:cNvPr>
          <p:cNvSpPr/>
          <p:nvPr/>
        </p:nvSpPr>
        <p:spPr>
          <a:xfrm>
            <a:off x="7940972" y="131721"/>
            <a:ext cx="1711028" cy="726699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82151288-0D60-D688-800D-04578993FB03}"/>
              </a:ext>
            </a:extLst>
          </p:cNvPr>
          <p:cNvSpPr txBox="1"/>
          <p:nvPr/>
        </p:nvSpPr>
        <p:spPr>
          <a:xfrm>
            <a:off x="9880665" y="230188"/>
            <a:ext cx="2228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1400" dirty="0">
                <a:solidFill>
                  <a:srgbClr val="002060"/>
                </a:solidFill>
              </a:rPr>
              <a:t>Progressão da formação atual</a:t>
            </a:r>
          </a:p>
        </p:txBody>
      </p:sp>
      <p:cxnSp>
        <p:nvCxnSpPr>
          <p:cNvPr id="10" name="Conexão reta unidirecional 9">
            <a:extLst>
              <a:ext uri="{FF2B5EF4-FFF2-40B4-BE49-F238E27FC236}">
                <a16:creationId xmlns:a16="http://schemas.microsoft.com/office/drawing/2014/main" id="{C49BA3F1-BD61-9B71-CDE0-D06F642EB65A}"/>
              </a:ext>
            </a:extLst>
          </p:cNvPr>
          <p:cNvCxnSpPr>
            <a:cxnSpLocks/>
            <a:stCxn id="8" idx="3"/>
            <a:endCxn id="9" idx="1"/>
          </p:cNvCxnSpPr>
          <p:nvPr/>
        </p:nvCxnSpPr>
        <p:spPr>
          <a:xfrm flipV="1">
            <a:off x="9652000" y="491798"/>
            <a:ext cx="228665" cy="327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F59E3EC6-FDDE-2F97-964D-AAE1E87C0F64}"/>
              </a:ext>
            </a:extLst>
          </p:cNvPr>
          <p:cNvSpPr txBox="1"/>
          <p:nvPr/>
        </p:nvSpPr>
        <p:spPr>
          <a:xfrm>
            <a:off x="2101882" y="4697750"/>
            <a:ext cx="182873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1400" dirty="0">
                <a:solidFill>
                  <a:srgbClr val="002060"/>
                </a:solidFill>
              </a:rPr>
              <a:t>Módulos da formação com navegação fácil e direta entre módulos e com o tempo estimado para a realização de cada um dos módulos da formação atual</a:t>
            </a:r>
          </a:p>
        </p:txBody>
      </p:sp>
      <p:cxnSp>
        <p:nvCxnSpPr>
          <p:cNvPr id="16" name="Conexão reta unidirecional 15">
            <a:extLst>
              <a:ext uri="{FF2B5EF4-FFF2-40B4-BE49-F238E27FC236}">
                <a16:creationId xmlns:a16="http://schemas.microsoft.com/office/drawing/2014/main" id="{4C0E91D6-99E4-7065-EACB-343B861BEC33}"/>
              </a:ext>
            </a:extLst>
          </p:cNvPr>
          <p:cNvCxnSpPr>
            <a:cxnSpLocks/>
          </p:cNvCxnSpPr>
          <p:nvPr/>
        </p:nvCxnSpPr>
        <p:spPr>
          <a:xfrm>
            <a:off x="2971800" y="4343400"/>
            <a:ext cx="0" cy="35435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exão reta unidirecional 18">
            <a:extLst>
              <a:ext uri="{FF2B5EF4-FFF2-40B4-BE49-F238E27FC236}">
                <a16:creationId xmlns:a16="http://schemas.microsoft.com/office/drawing/2014/main" id="{5F0E9467-A27A-F01A-6543-B7744C5D86A6}"/>
              </a:ext>
            </a:extLst>
          </p:cNvPr>
          <p:cNvCxnSpPr>
            <a:cxnSpLocks/>
          </p:cNvCxnSpPr>
          <p:nvPr/>
        </p:nvCxnSpPr>
        <p:spPr>
          <a:xfrm>
            <a:off x="9652000" y="3644900"/>
            <a:ext cx="438118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326C5EB5-4DD2-358C-F8C7-975569B77FB1}"/>
              </a:ext>
            </a:extLst>
          </p:cNvPr>
          <p:cNvSpPr txBox="1"/>
          <p:nvPr/>
        </p:nvSpPr>
        <p:spPr>
          <a:xfrm>
            <a:off x="10014079" y="2881868"/>
            <a:ext cx="209537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1400" dirty="0">
                <a:solidFill>
                  <a:srgbClr val="002060"/>
                </a:solidFill>
              </a:rPr>
              <a:t>Estrutura do curso em si, dividido em módulos sequencialmente. </a:t>
            </a:r>
          </a:p>
          <a:p>
            <a:pPr algn="just"/>
            <a:r>
              <a:rPr lang="pt-PT" sz="1400" dirty="0">
                <a:solidFill>
                  <a:srgbClr val="002060"/>
                </a:solidFill>
              </a:rPr>
              <a:t>No final poderá terminar o curso ou voltar ao inicio para esclarecer dúvidas, ou repetir alguns módulos.</a:t>
            </a:r>
          </a:p>
        </p:txBody>
      </p:sp>
    </p:spTree>
    <p:extLst>
      <p:ext uri="{BB962C8B-B14F-4D97-AF65-F5344CB8AC3E}">
        <p14:creationId xmlns:p14="http://schemas.microsoft.com/office/powerpoint/2010/main" val="9404934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BB9618-3F05-DC90-CB94-EAD2DF6A41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>
            <a:extLst>
              <a:ext uri="{FF2B5EF4-FFF2-40B4-BE49-F238E27FC236}">
                <a16:creationId xmlns:a16="http://schemas.microsoft.com/office/drawing/2014/main" id="{36C9974E-0988-3755-6EE2-88BC5FA9D7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8651" y="0"/>
            <a:ext cx="9814697" cy="6858000"/>
          </a:xfrm>
          <a:prstGeom prst="rect">
            <a:avLst/>
          </a:prstGeom>
        </p:spPr>
      </p:pic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26B9E04A-FA70-0D24-46FD-AEAA0F3B6BCB}"/>
              </a:ext>
            </a:extLst>
          </p:cNvPr>
          <p:cNvSpPr/>
          <p:nvPr/>
        </p:nvSpPr>
        <p:spPr>
          <a:xfrm>
            <a:off x="3902372" y="525421"/>
            <a:ext cx="5228928" cy="2078079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E60A51A4-21E3-E9E9-BA49-EC1FFC48EF97}"/>
              </a:ext>
            </a:extLst>
          </p:cNvPr>
          <p:cNvSpPr/>
          <p:nvPr/>
        </p:nvSpPr>
        <p:spPr>
          <a:xfrm>
            <a:off x="3902372" y="2603500"/>
            <a:ext cx="5228928" cy="2078079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cxnSp>
        <p:nvCxnSpPr>
          <p:cNvPr id="14" name="Conexão reta unidirecional 13">
            <a:extLst>
              <a:ext uri="{FF2B5EF4-FFF2-40B4-BE49-F238E27FC236}">
                <a16:creationId xmlns:a16="http://schemas.microsoft.com/office/drawing/2014/main" id="{F5AF7D09-470A-8E2E-F1EA-46DC6B9474CE}"/>
              </a:ext>
            </a:extLst>
          </p:cNvPr>
          <p:cNvCxnSpPr>
            <a:cxnSpLocks/>
          </p:cNvCxnSpPr>
          <p:nvPr/>
        </p:nvCxnSpPr>
        <p:spPr>
          <a:xfrm>
            <a:off x="9131300" y="3670300"/>
            <a:ext cx="438118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exão reta unidirecional 16">
            <a:extLst>
              <a:ext uri="{FF2B5EF4-FFF2-40B4-BE49-F238E27FC236}">
                <a16:creationId xmlns:a16="http://schemas.microsoft.com/office/drawing/2014/main" id="{FE61AFE2-F19D-A798-A940-EE7603527363}"/>
              </a:ext>
            </a:extLst>
          </p:cNvPr>
          <p:cNvCxnSpPr>
            <a:cxnSpLocks/>
          </p:cNvCxnSpPr>
          <p:nvPr/>
        </p:nvCxnSpPr>
        <p:spPr>
          <a:xfrm>
            <a:off x="9131300" y="1485900"/>
            <a:ext cx="438118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C45701F4-A21E-0108-2A85-BB19825264D6}"/>
              </a:ext>
            </a:extLst>
          </p:cNvPr>
          <p:cNvSpPr txBox="1"/>
          <p:nvPr/>
        </p:nvSpPr>
        <p:spPr>
          <a:xfrm>
            <a:off x="9569418" y="979684"/>
            <a:ext cx="129306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1400" dirty="0">
                <a:solidFill>
                  <a:srgbClr val="002060"/>
                </a:solidFill>
              </a:rPr>
              <a:t>Exemplo do output que representa as respostas certas.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A37F8497-4D62-6C41-3595-72366700A9F9}"/>
              </a:ext>
            </a:extLst>
          </p:cNvPr>
          <p:cNvSpPr txBox="1"/>
          <p:nvPr/>
        </p:nvSpPr>
        <p:spPr>
          <a:xfrm>
            <a:off x="9569418" y="3187700"/>
            <a:ext cx="129306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1400" dirty="0">
                <a:solidFill>
                  <a:srgbClr val="002060"/>
                </a:solidFill>
              </a:rPr>
              <a:t>Exemplo do output que representa as respostas erradas</a:t>
            </a:r>
          </a:p>
        </p:txBody>
      </p:sp>
    </p:spTree>
    <p:extLst>
      <p:ext uri="{BB962C8B-B14F-4D97-AF65-F5344CB8AC3E}">
        <p14:creationId xmlns:p14="http://schemas.microsoft.com/office/powerpoint/2010/main" val="36640756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arcador de Posição de Conteúdo 6">
            <a:extLst>
              <a:ext uri="{FF2B5EF4-FFF2-40B4-BE49-F238E27FC236}">
                <a16:creationId xmlns:a16="http://schemas.microsoft.com/office/drawing/2014/main" id="{A4E93DB7-411B-868D-C23B-DC93E730CB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6141" y="0"/>
            <a:ext cx="13724282" cy="6858000"/>
          </a:xfrm>
          <a:prstGeom prst="rect">
            <a:avLst/>
          </a:prstGeom>
        </p:spPr>
      </p:pic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A422CE56-FCB3-0D97-5965-B097549ADE36}"/>
              </a:ext>
            </a:extLst>
          </p:cNvPr>
          <p:cNvSpPr/>
          <p:nvPr/>
        </p:nvSpPr>
        <p:spPr>
          <a:xfrm>
            <a:off x="6826547" y="1303296"/>
            <a:ext cx="2003128" cy="726699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D3C80E6A-EE2C-BB12-8195-C278457F20B1}"/>
              </a:ext>
            </a:extLst>
          </p:cNvPr>
          <p:cNvSpPr txBox="1"/>
          <p:nvPr/>
        </p:nvSpPr>
        <p:spPr>
          <a:xfrm>
            <a:off x="8697699" y="1481979"/>
            <a:ext cx="24855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PT" dirty="0">
                <a:solidFill>
                  <a:schemeClr val="bg1"/>
                </a:solidFill>
              </a:rPr>
              <a:t>Botões interativos</a:t>
            </a:r>
          </a:p>
        </p:txBody>
      </p:sp>
    </p:spTree>
    <p:extLst>
      <p:ext uri="{BB962C8B-B14F-4D97-AF65-F5344CB8AC3E}">
        <p14:creationId xmlns:p14="http://schemas.microsoft.com/office/powerpoint/2010/main" val="85826386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530</TotalTime>
  <Words>184</Words>
  <Application>Microsoft Office PowerPoint</Application>
  <PresentationFormat>Ecrã Panorâmico</PresentationFormat>
  <Paragraphs>17</Paragraphs>
  <Slides>6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José António Da Silva Pinto Garcia</dc:creator>
  <cp:lastModifiedBy>José António Da Silva Pinto Garcia</cp:lastModifiedBy>
  <cp:revision>6</cp:revision>
  <dcterms:created xsi:type="dcterms:W3CDTF">2026-03-10T10:38:10Z</dcterms:created>
  <dcterms:modified xsi:type="dcterms:W3CDTF">2026-03-10T20:04:09Z</dcterms:modified>
</cp:coreProperties>
</file>